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f9b545deb2bf4838" /><Relationship Type="http://schemas.openxmlformats.org/officeDocument/2006/relationships/extended-properties" Target="/docProps/app.xml" Id="R770b92a3fcd84268" /><Relationship Type="http://schemas.openxmlformats.org/officeDocument/2006/relationships/officeDocument" Target="/ppt/presentation.xml" Id="Rb4d7ad274ce846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e2f31e310c4553"/>
  </p:sldMasterIdLst>
  <p:notesMasterIdLst>
    <p:notesMasterId xmlns:r="http://schemas.openxmlformats.org/officeDocument/2006/relationships" r:id="R89d7243ff21f411c"/>
  </p:notesMasterIdLst>
  <p:sldIdLst>
    <p:sldId xmlns:r="http://schemas.openxmlformats.org/officeDocument/2006/relationships" id="256" r:id="R96c5aa3c044c44cc"/>
    <p:sldId xmlns:r="http://schemas.openxmlformats.org/officeDocument/2006/relationships" id="257" r:id="R540d96f9c1ee44ed"/>
    <p:sldId xmlns:r="http://schemas.openxmlformats.org/officeDocument/2006/relationships" id="258" r:id="R27eac92c74fd4a31"/>
    <p:sldId xmlns:r="http://schemas.openxmlformats.org/officeDocument/2006/relationships" id="259" r:id="R10bba3e03d0444bf"/>
    <p:sldId xmlns:r="http://schemas.openxmlformats.org/officeDocument/2006/relationships" id="260" r:id="R603d3227b17e4eb3"/>
    <p:sldId xmlns:r="http://schemas.openxmlformats.org/officeDocument/2006/relationships" id="261" r:id="Rb798e2e68d4c4db4"/>
    <p:sldId xmlns:r="http://schemas.openxmlformats.org/officeDocument/2006/relationships" id="262" r:id="R93209bff49924526"/>
    <p:sldId xmlns:r="http://schemas.openxmlformats.org/officeDocument/2006/relationships" id="263" r:id="R54bb15a827f24d16"/>
    <p:sldId xmlns:r="http://schemas.openxmlformats.org/officeDocument/2006/relationships" id="264" r:id="R3aad9db03a68406a"/>
    <p:sldId xmlns:r="http://schemas.openxmlformats.org/officeDocument/2006/relationships" id="265" r:id="Rcb31280b19f74a1b"/>
    <p:sldId xmlns:r="http://schemas.openxmlformats.org/officeDocument/2006/relationships" id="266" r:id="R1264f12b9dc7404b"/>
    <p:sldId xmlns:r="http://schemas.openxmlformats.org/officeDocument/2006/relationships" id="267" r:id="R09a72c72916d481e"/>
    <p:sldId xmlns:r="http://schemas.openxmlformats.org/officeDocument/2006/relationships" id="268" r:id="R88e08cfbfb5d4378"/>
    <p:sldId xmlns:r="http://schemas.openxmlformats.org/officeDocument/2006/relationships" id="269" r:id="Rb7b4046200b5439d"/>
    <p:sldId xmlns:r="http://schemas.openxmlformats.org/officeDocument/2006/relationships" id="270" r:id="R7c4096730e444ab6"/>
    <p:sldId xmlns:r="http://schemas.openxmlformats.org/officeDocument/2006/relationships" id="271" r:id="R147cc81181344ab3"/>
    <p:sldId xmlns:r="http://schemas.openxmlformats.org/officeDocument/2006/relationships" id="272" r:id="Rc805d59cf28b4e87"/>
    <p:sldId xmlns:r="http://schemas.openxmlformats.org/officeDocument/2006/relationships" id="273" r:id="R54767b86dd624969"/>
    <p:sldId xmlns:r="http://schemas.openxmlformats.org/officeDocument/2006/relationships" id="274" r:id="Rf4ae758fa49845ce"/>
    <p:sldId xmlns:r="http://schemas.openxmlformats.org/officeDocument/2006/relationships" id="275" r:id="R176c7ce7484d4421"/>
    <p:sldId xmlns:r="http://schemas.openxmlformats.org/officeDocument/2006/relationships" id="276" r:id="Rdc5507aad4f04c09"/>
    <p:sldId xmlns:r="http://schemas.openxmlformats.org/officeDocument/2006/relationships" id="277" r:id="R6939cd4809c64fd1"/>
    <p:sldId xmlns:r="http://schemas.openxmlformats.org/officeDocument/2006/relationships" id="278" r:id="R29c1579db9d64885"/>
    <p:sldId xmlns:r="http://schemas.openxmlformats.org/officeDocument/2006/relationships" id="279" r:id="Rddd54dd34ce54a72"/>
    <p:sldId xmlns:r="http://schemas.openxmlformats.org/officeDocument/2006/relationships" id="280" r:id="Re7262d095aee461b"/>
    <p:sldId xmlns:r="http://schemas.openxmlformats.org/officeDocument/2006/relationships" id="281" r:id="Re72ea53a9c72454e"/>
    <p:sldId xmlns:r="http://schemas.openxmlformats.org/officeDocument/2006/relationships" id="282" r:id="Rf72d9d74ec814db1"/>
    <p:sldId xmlns:r="http://schemas.openxmlformats.org/officeDocument/2006/relationships" id="283" r:id="Ra78903af9a724908"/>
    <p:sldId xmlns:r="http://schemas.openxmlformats.org/officeDocument/2006/relationships" id="284" r:id="R5e1c34bfaaa14b47"/>
    <p:sldId xmlns:r="http://schemas.openxmlformats.org/officeDocument/2006/relationships" id="285" r:id="R1defbefc748d422b"/>
    <p:sldId xmlns:r="http://schemas.openxmlformats.org/officeDocument/2006/relationships" id="286" r:id="R59ea975593a34f88"/>
    <p:sldId xmlns:r="http://schemas.openxmlformats.org/officeDocument/2006/relationships" id="287" r:id="R35bc592706b8479f"/>
    <p:sldId xmlns:r="http://schemas.openxmlformats.org/officeDocument/2006/relationships" id="288" r:id="R2034d1c52e044a6b"/>
    <p:sldId xmlns:r="http://schemas.openxmlformats.org/officeDocument/2006/relationships" id="289" r:id="Red6b919b3cf24cd8"/>
    <p:sldId xmlns:r="http://schemas.openxmlformats.org/officeDocument/2006/relationships" id="290" r:id="Rff5e18f733e24041"/>
    <p:sldId xmlns:r="http://schemas.openxmlformats.org/officeDocument/2006/relationships" id="291" r:id="Raa10faa91fa243dd"/>
    <p:sldId xmlns:r="http://schemas.openxmlformats.org/officeDocument/2006/relationships" id="292" r:id="Ra72bd24f6bdd430f"/>
    <p:sldId xmlns:r="http://schemas.openxmlformats.org/officeDocument/2006/relationships" id="293" r:id="Rc4afe9aec1b84d05"/>
    <p:sldId xmlns:r="http://schemas.openxmlformats.org/officeDocument/2006/relationships" id="294" r:id="Rac56d7c06dd142b2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4ef491ada6844799" /><Relationship Type="http://schemas.openxmlformats.org/officeDocument/2006/relationships/slideMaster" Target="/ppt/slideMasters/slideMaster1.xml" Id="Rd7e2f31e310c4553" /><Relationship Type="http://schemas.openxmlformats.org/officeDocument/2006/relationships/notesMaster" Target="/ppt/notesMasters/notesMaster1.xml" Id="R89d7243ff21f411c" /><Relationship Type="http://schemas.openxmlformats.org/officeDocument/2006/relationships/presProps" Target="/ppt/presProps.xml" Id="R92f0a19f05514b02" /><Relationship Type="http://schemas.openxmlformats.org/officeDocument/2006/relationships/tableStyles" Target="/ppt/tableStyles.xml" Id="R8b51451b375949b2" /><Relationship Type="http://schemas.openxmlformats.org/officeDocument/2006/relationships/slide" Target="/ppt/slides/slide1.xml" Id="R96c5aa3c044c44cc" /><Relationship Type="http://schemas.openxmlformats.org/officeDocument/2006/relationships/slide" Target="/ppt/slides/slide2.xml" Id="R540d96f9c1ee44ed" /><Relationship Type="http://schemas.openxmlformats.org/officeDocument/2006/relationships/slide" Target="/ppt/slides/slide3.xml" Id="R27eac92c74fd4a31" /><Relationship Type="http://schemas.openxmlformats.org/officeDocument/2006/relationships/slide" Target="/ppt/slides/slide4.xml" Id="R10bba3e03d0444bf" /><Relationship Type="http://schemas.openxmlformats.org/officeDocument/2006/relationships/slide" Target="/ppt/slides/slide5.xml" Id="R603d3227b17e4eb3" /><Relationship Type="http://schemas.openxmlformats.org/officeDocument/2006/relationships/slide" Target="/ppt/slides/slide6.xml" Id="Rb798e2e68d4c4db4" /><Relationship Type="http://schemas.openxmlformats.org/officeDocument/2006/relationships/slide" Target="/ppt/slides/slide7.xml" Id="R93209bff49924526" /><Relationship Type="http://schemas.openxmlformats.org/officeDocument/2006/relationships/slide" Target="/ppt/slides/slide8.xml" Id="R54bb15a827f24d16" /><Relationship Type="http://schemas.openxmlformats.org/officeDocument/2006/relationships/slide" Target="/ppt/slides/slide9.xml" Id="R3aad9db03a68406a" /><Relationship Type="http://schemas.openxmlformats.org/officeDocument/2006/relationships/slide" Target="/ppt/slides/slide10.xml" Id="Rcb31280b19f74a1b" /><Relationship Type="http://schemas.openxmlformats.org/officeDocument/2006/relationships/slide" Target="/ppt/slides/slide11.xml" Id="R1264f12b9dc7404b" /><Relationship Type="http://schemas.openxmlformats.org/officeDocument/2006/relationships/slide" Target="/ppt/slides/slide12.xml" Id="R09a72c72916d481e" /><Relationship Type="http://schemas.openxmlformats.org/officeDocument/2006/relationships/slide" Target="/ppt/slides/slide13.xml" Id="R88e08cfbfb5d4378" /><Relationship Type="http://schemas.openxmlformats.org/officeDocument/2006/relationships/slide" Target="/ppt/slides/slide14.xml" Id="Rb7b4046200b5439d" /><Relationship Type="http://schemas.openxmlformats.org/officeDocument/2006/relationships/slide" Target="/ppt/slides/slide15.xml" Id="R7c4096730e444ab6" /><Relationship Type="http://schemas.openxmlformats.org/officeDocument/2006/relationships/slide" Target="/ppt/slides/slide16.xml" Id="R147cc81181344ab3" /><Relationship Type="http://schemas.openxmlformats.org/officeDocument/2006/relationships/slide" Target="/ppt/slides/slide17.xml" Id="Rc805d59cf28b4e87" /><Relationship Type="http://schemas.openxmlformats.org/officeDocument/2006/relationships/slide" Target="/ppt/slides/slide18.xml" Id="R54767b86dd624969" /><Relationship Type="http://schemas.openxmlformats.org/officeDocument/2006/relationships/slide" Target="/ppt/slides/slide19.xml" Id="Rf4ae758fa49845ce" /><Relationship Type="http://schemas.openxmlformats.org/officeDocument/2006/relationships/slide" Target="/ppt/slides/slide20.xml" Id="R176c7ce7484d4421" /><Relationship Type="http://schemas.openxmlformats.org/officeDocument/2006/relationships/slide" Target="/ppt/slides/slide21.xml" Id="Rdc5507aad4f04c09" /><Relationship Type="http://schemas.openxmlformats.org/officeDocument/2006/relationships/slide" Target="/ppt/slides/slide22.xml" Id="R6939cd4809c64fd1" /><Relationship Type="http://schemas.openxmlformats.org/officeDocument/2006/relationships/slide" Target="/ppt/slides/slide23.xml" Id="R29c1579db9d64885" /><Relationship Type="http://schemas.openxmlformats.org/officeDocument/2006/relationships/slide" Target="/ppt/slides/slide24.xml" Id="Rddd54dd34ce54a72" /><Relationship Type="http://schemas.openxmlformats.org/officeDocument/2006/relationships/slide" Target="/ppt/slides/slide25.xml" Id="Re7262d095aee461b" /><Relationship Type="http://schemas.openxmlformats.org/officeDocument/2006/relationships/slide" Target="/ppt/slides/slide26.xml" Id="Re72ea53a9c72454e" /><Relationship Type="http://schemas.openxmlformats.org/officeDocument/2006/relationships/slide" Target="/ppt/slides/slide27.xml" Id="Rf72d9d74ec814db1" /><Relationship Type="http://schemas.openxmlformats.org/officeDocument/2006/relationships/slide" Target="/ppt/slides/slide28.xml" Id="Ra78903af9a724908" /><Relationship Type="http://schemas.openxmlformats.org/officeDocument/2006/relationships/slide" Target="/ppt/slides/slide29.xml" Id="R5e1c34bfaaa14b47" /><Relationship Type="http://schemas.openxmlformats.org/officeDocument/2006/relationships/slide" Target="/ppt/slides/slide30.xml" Id="R1defbefc748d422b" /><Relationship Type="http://schemas.openxmlformats.org/officeDocument/2006/relationships/slide" Target="/ppt/slides/slide31.xml" Id="R59ea975593a34f88" /><Relationship Type="http://schemas.openxmlformats.org/officeDocument/2006/relationships/slide" Target="/ppt/slides/slide32.xml" Id="R35bc592706b8479f" /><Relationship Type="http://schemas.openxmlformats.org/officeDocument/2006/relationships/slide" Target="/ppt/slides/slide33.xml" Id="R2034d1c52e044a6b" /><Relationship Type="http://schemas.openxmlformats.org/officeDocument/2006/relationships/slide" Target="/ppt/slides/slide34.xml" Id="Red6b919b3cf24cd8" /><Relationship Type="http://schemas.openxmlformats.org/officeDocument/2006/relationships/slide" Target="/ppt/slides/slide35.xml" Id="Rff5e18f733e24041" /><Relationship Type="http://schemas.openxmlformats.org/officeDocument/2006/relationships/slide" Target="/ppt/slides/slide36.xml" Id="Raa10faa91fa243dd" /><Relationship Type="http://schemas.openxmlformats.org/officeDocument/2006/relationships/slide" Target="/ppt/slides/slide37.xml" Id="Ra72bd24f6bdd430f" /><Relationship Type="http://schemas.openxmlformats.org/officeDocument/2006/relationships/slide" Target="/ppt/slides/slide38.xml" Id="Rc4afe9aec1b84d05" /><Relationship Type="http://schemas.openxmlformats.org/officeDocument/2006/relationships/slide" Target="/ppt/slides/slide39.xml" Id="Rac56d7c06dd142b2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688c1df0d9bd4cf2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c59429bf1649417c" /><Relationship Type="http://schemas.openxmlformats.org/officeDocument/2006/relationships/notesMaster" Target="/ppt/notesMasters/notesMaster1.xml" Id="Re56b813784c54061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23ffa770c5774f60" /><Relationship Type="http://schemas.openxmlformats.org/officeDocument/2006/relationships/notesMaster" Target="/ppt/notesMasters/notesMaster1.xml" Id="Rcc3feef0274e4159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52cf996b52854864" /><Relationship Type="http://schemas.openxmlformats.org/officeDocument/2006/relationships/notesMaster" Target="/ppt/notesMasters/notesMaster1.xml" Id="Red674dcdadb84572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45a5ab356e0e472c" /><Relationship Type="http://schemas.openxmlformats.org/officeDocument/2006/relationships/notesMaster" Target="/ppt/notesMasters/notesMaster1.xml" Id="R267ea24ef58f432a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0f864cba2b9e468d" /><Relationship Type="http://schemas.openxmlformats.org/officeDocument/2006/relationships/notesMaster" Target="/ppt/notesMasters/notesMaster1.xml" Id="R9c20986ddc9c4a9a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a397b99425e14682" /><Relationship Type="http://schemas.openxmlformats.org/officeDocument/2006/relationships/notesMaster" Target="/ppt/notesMasters/notesMaster1.xml" Id="R36961185b8a8433d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df1107d952b140bb" /><Relationship Type="http://schemas.openxmlformats.org/officeDocument/2006/relationships/notesMaster" Target="/ppt/notesMasters/notesMaster1.xml" Id="Rb4343c661ac1421d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c84dae66bdee423d" /><Relationship Type="http://schemas.openxmlformats.org/officeDocument/2006/relationships/notesMaster" Target="/ppt/notesMasters/notesMaster1.xml" Id="Rde398b7759874807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bd2b07204d4343dc" /><Relationship Type="http://schemas.openxmlformats.org/officeDocument/2006/relationships/notesMaster" Target="/ppt/notesMasters/notesMaster1.xml" Id="R1443b33812cb4c9e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081b1435d5a745a8" /><Relationship Type="http://schemas.openxmlformats.org/officeDocument/2006/relationships/notesMaster" Target="/ppt/notesMasters/notesMaster1.xml" Id="R3b04cc8ec65b4097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e7b7e614058947fa" /><Relationship Type="http://schemas.openxmlformats.org/officeDocument/2006/relationships/notesMaster" Target="/ppt/notesMasters/notesMaster1.xml" Id="R752f0b30713441f9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54a606e046784b3d" /><Relationship Type="http://schemas.openxmlformats.org/officeDocument/2006/relationships/notesMaster" Target="/ppt/notesMasters/notesMaster1.xml" Id="R7f93b208ea824e35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bd6a86c2facb49de" /><Relationship Type="http://schemas.openxmlformats.org/officeDocument/2006/relationships/notesMaster" Target="/ppt/notesMasters/notesMaster1.xml" Id="Rd57fe2cbb0ee4d7b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beaf5662405f40e5" /><Relationship Type="http://schemas.openxmlformats.org/officeDocument/2006/relationships/notesMaster" Target="/ppt/notesMasters/notesMaster1.xml" Id="R2746a51f57334156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d3e28e726c5a466c" /><Relationship Type="http://schemas.openxmlformats.org/officeDocument/2006/relationships/notesMaster" Target="/ppt/notesMasters/notesMaster1.xml" Id="Red03445f258d45b3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96bc4361e3af44ef" /><Relationship Type="http://schemas.openxmlformats.org/officeDocument/2006/relationships/notesMaster" Target="/ppt/notesMasters/notesMaster1.xml" Id="R292403c8fe1c496d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ec05e82f9cc24c5e" /><Relationship Type="http://schemas.openxmlformats.org/officeDocument/2006/relationships/notesMaster" Target="/ppt/notesMasters/notesMaster1.xml" Id="R82c11d41ae2a423d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0f1f240f5f4b46f9" /><Relationship Type="http://schemas.openxmlformats.org/officeDocument/2006/relationships/notesMaster" Target="/ppt/notesMasters/notesMaster1.xml" Id="Rd167b182fe194b42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8b3ad04a6f6548c0" /><Relationship Type="http://schemas.openxmlformats.org/officeDocument/2006/relationships/notesMaster" Target="/ppt/notesMasters/notesMaster1.xml" Id="R95504d774c67472d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558633f279eb4f9c" /><Relationship Type="http://schemas.openxmlformats.org/officeDocument/2006/relationships/notesMaster" Target="/ppt/notesMasters/notesMaster1.xml" Id="R22b92ff70afa4a18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9e1402f842f743cd" /><Relationship Type="http://schemas.openxmlformats.org/officeDocument/2006/relationships/notesMaster" Target="/ppt/notesMasters/notesMaster1.xml" Id="Rf3df095b91724086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6a7b9790e50743f4" /><Relationship Type="http://schemas.openxmlformats.org/officeDocument/2006/relationships/notesMaster" Target="/ppt/notesMasters/notesMaster1.xml" Id="R599f496b48754914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953c7a4d91d4bee" /><Relationship Type="http://schemas.openxmlformats.org/officeDocument/2006/relationships/notesMaster" Target="/ppt/notesMasters/notesMaster1.xml" Id="R2d7be0afd893482a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de0e29574a524825" /><Relationship Type="http://schemas.openxmlformats.org/officeDocument/2006/relationships/notesMaster" Target="/ppt/notesMasters/notesMaster1.xml" Id="R433912af084c4314" /></Relationships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d80c988a1c6447d7" /><Relationship Type="http://schemas.openxmlformats.org/officeDocument/2006/relationships/notesMaster" Target="/ppt/notesMasters/notesMaster1.xml" Id="R77a3f83958f5417b" /></Relationships>
</file>

<file path=ppt/notesSlides/_rels/notesSlide32.xml.rels>&#65279;<?xml version="1.0" encoding="utf-8"?><Relationships xmlns="http://schemas.openxmlformats.org/package/2006/relationships"><Relationship Type="http://schemas.openxmlformats.org/officeDocument/2006/relationships/slide" Target="/ppt/slides/slide32.xml" Id="R9f4b72073ca4412a" /><Relationship Type="http://schemas.openxmlformats.org/officeDocument/2006/relationships/notesMaster" Target="/ppt/notesMasters/notesMaster1.xml" Id="R108c4837c667473d" /></Relationships>
</file>

<file path=ppt/notesSlides/_rels/notesSlide33.xml.rels>&#65279;<?xml version="1.0" encoding="utf-8"?><Relationships xmlns="http://schemas.openxmlformats.org/package/2006/relationships"><Relationship Type="http://schemas.openxmlformats.org/officeDocument/2006/relationships/slide" Target="/ppt/slides/slide33.xml" Id="Rb492429a98f342cd" /><Relationship Type="http://schemas.openxmlformats.org/officeDocument/2006/relationships/notesMaster" Target="/ppt/notesMasters/notesMaster1.xml" Id="R1cb16626b0e64fec" /></Relationships>
</file>

<file path=ppt/notesSlides/_rels/notesSlide34.xml.rels>&#65279;<?xml version="1.0" encoding="utf-8"?><Relationships xmlns="http://schemas.openxmlformats.org/package/2006/relationships"><Relationship Type="http://schemas.openxmlformats.org/officeDocument/2006/relationships/slide" Target="/ppt/slides/slide34.xml" Id="Refaffe9219534c86" /><Relationship Type="http://schemas.openxmlformats.org/officeDocument/2006/relationships/notesMaster" Target="/ppt/notesMasters/notesMaster1.xml" Id="R1f11c4d4f440452f" /></Relationships>
</file>

<file path=ppt/notesSlides/_rels/notesSlide35.xml.rels>&#65279;<?xml version="1.0" encoding="utf-8"?><Relationships xmlns="http://schemas.openxmlformats.org/package/2006/relationships"><Relationship Type="http://schemas.openxmlformats.org/officeDocument/2006/relationships/slide" Target="/ppt/slides/slide35.xml" Id="R2b11b9ca2fcc43f3" /><Relationship Type="http://schemas.openxmlformats.org/officeDocument/2006/relationships/notesMaster" Target="/ppt/notesMasters/notesMaster1.xml" Id="Ra3ad2084490743e4" /></Relationships>
</file>

<file path=ppt/notesSlides/_rels/notesSlide36.xml.rels>&#65279;<?xml version="1.0" encoding="utf-8"?><Relationships xmlns="http://schemas.openxmlformats.org/package/2006/relationships"><Relationship Type="http://schemas.openxmlformats.org/officeDocument/2006/relationships/slide" Target="/ppt/slides/slide36.xml" Id="R985643cd5eff44c3" /><Relationship Type="http://schemas.openxmlformats.org/officeDocument/2006/relationships/notesMaster" Target="/ppt/notesMasters/notesMaster1.xml" Id="R969f3572d0be4d98" /></Relationships>
</file>

<file path=ppt/notesSlides/_rels/notesSlide37.xml.rels>&#65279;<?xml version="1.0" encoding="utf-8"?><Relationships xmlns="http://schemas.openxmlformats.org/package/2006/relationships"><Relationship Type="http://schemas.openxmlformats.org/officeDocument/2006/relationships/slide" Target="/ppt/slides/slide37.xml" Id="R6869d4e9b03c4873" /><Relationship Type="http://schemas.openxmlformats.org/officeDocument/2006/relationships/notesMaster" Target="/ppt/notesMasters/notesMaster1.xml" Id="Rd4fb83f2af424e7a" /></Relationships>
</file>

<file path=ppt/notesSlides/_rels/notesSlide38.xml.rels>&#65279;<?xml version="1.0" encoding="utf-8"?><Relationships xmlns="http://schemas.openxmlformats.org/package/2006/relationships"><Relationship Type="http://schemas.openxmlformats.org/officeDocument/2006/relationships/slide" Target="/ppt/slides/slide38.xml" Id="R486285fa9e244650" /><Relationship Type="http://schemas.openxmlformats.org/officeDocument/2006/relationships/notesMaster" Target="/ppt/notesMasters/notesMaster1.xml" Id="R6789ffbbabd940d1" /></Relationships>
</file>

<file path=ppt/notesSlides/_rels/notesSlide39.xml.rels>&#65279;<?xml version="1.0" encoding="utf-8"?><Relationships xmlns="http://schemas.openxmlformats.org/package/2006/relationships"><Relationship Type="http://schemas.openxmlformats.org/officeDocument/2006/relationships/slide" Target="/ppt/slides/slide39.xml" Id="R3083fc69524b49de" /><Relationship Type="http://schemas.openxmlformats.org/officeDocument/2006/relationships/notesMaster" Target="/ppt/notesMasters/notesMaster1.xml" Id="R2140b5c5ccb84931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e64b6f105665494b" /><Relationship Type="http://schemas.openxmlformats.org/officeDocument/2006/relationships/notesMaster" Target="/ppt/notesMasters/notesMaster1.xml" Id="R8a0b8a9373f8495d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eb2536f18fe4482c" /><Relationship Type="http://schemas.openxmlformats.org/officeDocument/2006/relationships/notesMaster" Target="/ppt/notesMasters/notesMaster1.xml" Id="Raebb38ee3cee43c5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d957bcf6a7fc43d1" /><Relationship Type="http://schemas.openxmlformats.org/officeDocument/2006/relationships/notesMaster" Target="/ppt/notesMasters/notesMaster1.xml" Id="R42287a12e5ce41db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2387f59706924585" /><Relationship Type="http://schemas.openxmlformats.org/officeDocument/2006/relationships/notesMaster" Target="/ppt/notesMasters/notesMaster1.xml" Id="R9a104437c5a1457c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903851e35a614178" /><Relationship Type="http://schemas.openxmlformats.org/officeDocument/2006/relationships/notesMaster" Target="/ppt/notesMasters/notesMaster1.xml" Id="R92ef74869c0047d3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807d8853e31d4940" /><Relationship Type="http://schemas.openxmlformats.org/officeDocument/2006/relationships/notesMaster" Target="/ppt/notesMasters/notesMaster1.xml" Id="Rd3de3534a5ce4ea6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표지의 질문을 천천히 읽고, 참가자들에게 지금 예수님을 한 문장으로 소개한다면 어떻게 말할지 마음속으로 생각해 보게 하세요.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사용자 제공 PDF 《그리스도와 그리스도인》, p.1</a:t>
            </a:r>
          </a:p>
          <a:p xmlns:a="http://schemas.openxmlformats.org/drawingml/2006/main">
            <a:r>
              <a:t>- 성경: 마가복음 8:29</a:t>
            </a:r>
          </a:p>
          <a:p xmlns:a="http://schemas.openxmlformats.org/drawingml/2006/main">
            <a:r>
              <a:t>- 이미지: OpenAI ImageGen으로 본 프레젠테이션을 위해 생성한 묵상 장면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질문을 모두 소화하려고 서두르지 마세요. 모임에 가장 필요한 질문 하나를 오래 붙들고, 마지막에는 검증할 수 있을 만큼 작고 구체적인 실천으로 마무리하세요.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사용자 제공 PDF 《그리스도와 그리스도인》, p.6</a:t>
            </a:r>
          </a:p>
          <a:p xmlns:a="http://schemas.openxmlformats.org/drawingml/2006/main">
            <a:r>
              <a:t>- 성경: 요한복음 1:1-18, 요한복음 14:8-11, 빌립보서 2:5-11, 히브리서 2:14-18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각 항목을 설명하기 전에 해당 성경본문에서 참가자가 직접 근거를 찾도록 하세요. 네 항목은 서로 분리된 정보가 아니라 한 주장을 여러 각도에서 보여 줍니다.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사용자 제공 PDF 《그리스도와 그리스도인》, p.7</a:t>
            </a:r>
          </a:p>
          <a:p xmlns:a="http://schemas.openxmlformats.org/drawingml/2006/main">
            <a:r>
              <a:t>- 성경: 마가복음 1:14-15, 마가복음 10:42-45, 누가복음 4:16-21, 요한복음 18:33-37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질문을 모두 소화하려고 서두르지 마세요. 모임에 가장 필요한 질문 하나를 오래 붙들고, 마지막에는 검증할 수 있을 만큼 작고 구체적인 실천으로 마무리하세요.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사용자 제공 PDF 《그리스도와 그리스도인》, p.7</a:t>
            </a:r>
          </a:p>
          <a:p xmlns:a="http://schemas.openxmlformats.org/drawingml/2006/main">
            <a:r>
              <a:t>- 성경: 마가복음 1:14-15, 마가복음 10:42-45, 누가복음 4:16-21, 요한복음 18:33-37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각 항목을 설명하기 전에 해당 성경본문에서 참가자가 직접 근거를 찾도록 하세요. 네 항목은 서로 분리된 정보가 아니라 한 주장을 여러 각도에서 보여 줍니다.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사용자 제공 PDF 《그리스도와 그리스도인》, p.8</a:t>
            </a:r>
          </a:p>
          <a:p xmlns:a="http://schemas.openxmlformats.org/drawingml/2006/main">
            <a:r>
              <a:t>- 성경: 이사야 53장, 마가복음 15-16장, 로마서 3:21-26, 고린도전서 15:1-8, 20-28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질문을 모두 소화하려고 서두르지 마세요. 모임에 가장 필요한 질문 하나를 오래 붙들고, 마지막에는 검증할 수 있을 만큼 작고 구체적인 실천으로 마무리하세요.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사용자 제공 PDF 《그리스도와 그리스도인》, p.8</a:t>
            </a:r>
          </a:p>
          <a:p xmlns:a="http://schemas.openxmlformats.org/drawingml/2006/main">
            <a:r>
              <a:t>- 성경: 이사야 53장, 마가복음 15-16장, 로마서 3:21-26, 고린도전서 15:1-8, 20-28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네 핵심어를 한 문장으로 연결해 말하게 하세요. 사실에 동의하는 것에서 멈추지 않고, 이 예수님을 믿고 따른다는 것이 무엇인지 PART 2로 넘어갑니다.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사용자 제공 PDF 《그리스도와 그리스도인》, p.9</a:t>
            </a:r>
          </a:p>
          <a:p xmlns:a="http://schemas.openxmlformats.org/drawingml/2006/main">
            <a:r>
              <a:t>- 성경: 요한복음 1:1-18, 마가복음 1:14-15, 고린도전서 15:3-4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섹션을 시작하며 정답을 바로 설명하지 말고, 참가자들이 이 질문에 지금 어떻게 답하는지 먼저 들어보세요.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사용자 제공 PDF 《그리스도와 그리스도인》, p.10</a:t>
            </a:r>
          </a:p>
          <a:p xmlns:a="http://schemas.openxmlformats.org/drawingml/2006/main">
            <a:r>
              <a:t>- 성경: 고린도후서 5:17</a:t>
            </a:r>
          </a:p>
          <a:p xmlns:a="http://schemas.openxmlformats.org/drawingml/2006/main">
            <a:r>
              <a:t>- 이미지: OpenAI ImageGen으로 본 프레젠테이션을 위해 생성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각 항목을 설명하기 전에 해당 성경본문에서 참가자가 직접 근거를 찾도록 하세요. 네 항목은 서로 분리된 정보가 아니라 한 주장을 여러 각도에서 보여 줍니다.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사용자 제공 PDF 《그리스도와 그리스도인》, p.11</a:t>
            </a:r>
          </a:p>
          <a:p xmlns:a="http://schemas.openxmlformats.org/drawingml/2006/main">
            <a:r>
              <a:t>- 성경: 로마서 6:1-11, 갈라디아서 2:20, 고린도후서 5:17, 골로새서 3:1-4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질문을 모두 소화하려고 서두르지 마세요. 모임에 가장 필요한 질문 하나를 오래 붙들고, 마지막에는 검증할 수 있을 만큼 작고 구체적인 실천으로 마무리하세요.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사용자 제공 PDF 《그리스도와 그리스도인》, p.11</a:t>
            </a:r>
          </a:p>
          <a:p xmlns:a="http://schemas.openxmlformats.org/drawingml/2006/main">
            <a:r>
              <a:t>- 성경: 로마서 6:1-11, 갈라디아서 2:20, 고린도후서 5:17, 골로새서 3:1-4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각 항목을 설명하기 전에 해당 성경본문에서 참가자가 직접 근거를 찾도록 하세요. 네 항목은 서로 분리된 정보가 아니라 한 주장을 여러 각도에서 보여 줍니다.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사용자 제공 PDF 《그리스도와 그리스도인》, p.12</a:t>
            </a:r>
          </a:p>
          <a:p xmlns:a="http://schemas.openxmlformats.org/drawingml/2006/main">
            <a:r>
              <a:t>- 성경: 요한복음 14:16-20, 로마서 8:1-17, 갈라디아서 5:16-25, 고린도후서 3:18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두 질문을 분리하지 마세요. 예수님을 어떤 분으로 고백하는지가 곧 그분을 믿고 따르는 사람의 삶을 결정합니다.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사용자 제공 PDF 《그리스도와 그리스도인》, pp.2, 4, 10</a:t>
            </a:r>
          </a:p>
          <a:p xmlns:a="http://schemas.openxmlformats.org/drawingml/2006/main">
            <a:r>
              <a:t>- 성경: 마가복음 8:27-30, 고린도후서 5:17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질문을 모두 소화하려고 서두르지 마세요. 모임에 가장 필요한 질문 하나를 오래 붙들고, 마지막에는 검증할 수 있을 만큼 작고 구체적인 실천으로 마무리하세요.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사용자 제공 PDF 《그리스도와 그리스도인》, p.12</a:t>
            </a:r>
          </a:p>
          <a:p xmlns:a="http://schemas.openxmlformats.org/drawingml/2006/main">
            <a:r>
              <a:t>- 성경: 요한복음 14:16-20, 로마서 8:1-17, 갈라디아서 5:16-25, 고린도후서 3:18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각 항목을 설명하기 전에 해당 성경본문에서 참가자가 직접 근거를 찾도록 하세요. 네 항목은 서로 분리된 정보가 아니라 한 주장을 여러 각도에서 보여 줍니다.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사용자 제공 PDF 《그리스도와 그리스도인》, p.13</a:t>
            </a:r>
          </a:p>
          <a:p xmlns:a="http://schemas.openxmlformats.org/drawingml/2006/main">
            <a:r>
              <a:t>- 성경: 마가복음 1:16-20, 마가복음 8:34-35, 요한복음 13:12-17, 베드로전서 2:21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질문을 모두 소화하려고 서두르지 마세요. 모임에 가장 필요한 질문 하나를 오래 붙들고, 마지막에는 검증할 수 있을 만큼 작고 구체적인 실천으로 마무리하세요.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사용자 제공 PDF 《그리스도와 그리스도인》, p.13</a:t>
            </a:r>
          </a:p>
          <a:p xmlns:a="http://schemas.openxmlformats.org/drawingml/2006/main">
            <a:r>
              <a:t>- 성경: 마가복음 1:16-20, 마가복음 8:34-35, 요한복음 13:12-17, 베드로전서 2:21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각 항목을 설명하기 전에 해당 성경본문에서 참가자가 직접 근거를 찾도록 하세요. 네 항목은 서로 분리된 정보가 아니라 한 주장을 여러 각도에서 보여 줍니다.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사용자 제공 PDF 《그리스도와 그리스도인》, p.14</a:t>
            </a:r>
          </a:p>
          <a:p xmlns:a="http://schemas.openxmlformats.org/drawingml/2006/main">
            <a:r>
              <a:t>- 성경: 사도행전 2:42-47, 고린도전서 12:12-27, 에베소서 4:1-16, 요한복음 13:34-35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질문을 모두 소화하려고 서두르지 마세요. 모임에 가장 필요한 질문 하나를 오래 붙들고, 마지막에는 검증할 수 있을 만큼 작고 구체적인 실천으로 마무리하세요.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사용자 제공 PDF 《그리스도와 그리스도인》, p.14</a:t>
            </a:r>
          </a:p>
          <a:p xmlns:a="http://schemas.openxmlformats.org/drawingml/2006/main">
            <a:r>
              <a:t>- 성경: 사도행전 2:42-47, 고린도전서 12:12-27, 에베소서 4:1-16, 요한복음 13:34-35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각 항목을 설명하기 전에 해당 성경본문에서 참가자가 직접 근거를 찾도록 하세요. 네 항목은 서로 분리된 정보가 아니라 한 주장을 여러 각도에서 보여 줍니다.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사용자 제공 PDF 《그리스도와 그리스도인》, p.15</a:t>
            </a:r>
          </a:p>
          <a:p xmlns:a="http://schemas.openxmlformats.org/drawingml/2006/main">
            <a:r>
              <a:t>- 성경: 마태복음 5:13-16, 베드로전서 2:12, 디모데전서 4:12, 고린도후서 2:14-16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질문을 모두 소화하려고 서두르지 마세요. 모임에 가장 필요한 질문 하나를 오래 붙들고, 마지막에는 검증할 수 있을 만큼 작고 구체적인 실천으로 마무리하세요.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사용자 제공 PDF 《그리스도와 그리스도인》, p.15</a:t>
            </a:r>
          </a:p>
          <a:p xmlns:a="http://schemas.openxmlformats.org/drawingml/2006/main">
            <a:r>
              <a:t>- 성경: 마태복음 5:13-16, 베드로전서 2:12, 디모데전서 4:12, 고린도후서 2:14-16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자기 힘과 수동성 사이의 거짓 양자택일을 피하세요. 성령의 능력 안에서 실제로 순종하며 살아가는 것이 그리스도인의 길입니다.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사용자 제공 PDF 《그리스도와 그리스도인》, p.16</a:t>
            </a:r>
          </a:p>
          <a:p xmlns:a="http://schemas.openxmlformats.org/drawingml/2006/main">
            <a:r>
              <a:t>- 성경: 고린도후서 3:18, 갈라디아서 2:20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섹션을 시작하며 정답을 바로 설명하지 말고, 참가자들이 이 질문에 지금 어떻게 답하는지 먼저 들어보세요.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사용자 제공 PDF 《그리스도와 그리스도인》, p.17</a:t>
            </a:r>
          </a:p>
          <a:p xmlns:a="http://schemas.openxmlformats.org/drawingml/2006/main">
            <a:r>
              <a:t>- 이미지: OpenAI ImageGen으로 본 프레젠테이션을 위해 생성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시간표는 절대적인 규칙이 아니라 균형을 위한 기준입니다. 말씀과 대화, 적용과 기도가 모두 살아 있도록 조정하세요.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사용자 제공 PDF 《그리스도와 그리스도인》, p.17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‘그리스도처럼 살자’는 도덕적 모방만으로 축소하지 마세요. 복음의 순서는 그리스도와의 연합, 성령의 내주, 실제적인 순종입니다.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사용자 제공 PDF 《그리스도와 그리스도인》, p.2</a:t>
            </a:r>
          </a:p>
          <a:p xmlns:a="http://schemas.openxmlformats.org/drawingml/2006/main">
            <a:r>
              <a:t>- 성경: 갈라디아서 2:20, 고린도후서 3:18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본문을 소리 내어 읽은 뒤 세 가지 관찰을 차례로 다룹니다. 모임 끝에는 각자 한 문장의 기도제목을 말하고 서로를 위해 짧게 기도하세요.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사용자 제공 PDF 《그리스도와 그리스도인》, p.18</a:t>
            </a:r>
          </a:p>
          <a:p xmlns:a="http://schemas.openxmlformats.org/drawingml/2006/main">
            <a:r>
              <a:t>- 성경: 마가복음 8:27-30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본문을 소리 내어 읽은 뒤 세 가지 관찰을 차례로 다룹니다. 모임 끝에는 각자 한 문장의 기도제목을 말하고 서로를 위해 짧게 기도하세요.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사용자 제공 PDF 《그리스도와 그리스도인》, p.19</a:t>
            </a:r>
          </a:p>
          <a:p xmlns:a="http://schemas.openxmlformats.org/drawingml/2006/main">
            <a:r>
              <a:t>- 성경: 요한복음 1:1-18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본문을 소리 내어 읽은 뒤 세 가지 관찰을 차례로 다룹니다. 모임 끝에는 각자 한 문장의 기도제목을 말하고 서로를 위해 짧게 기도하세요.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사용자 제공 PDF 《그리스도와 그리스도인》, p.20</a:t>
            </a:r>
          </a:p>
          <a:p xmlns:a="http://schemas.openxmlformats.org/drawingml/2006/main">
            <a:r>
              <a:t>- 성경: 마가복음 10:42-45 + 고린도전서 15:1-8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본문을 소리 내어 읽은 뒤 세 가지 관찰을 차례로 다룹니다. 모임 끝에는 각자 한 문장의 기도제목을 말하고 서로를 위해 짧게 기도하세요.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사용자 제공 PDF 《그리스도와 그리스도인》, p.21</a:t>
            </a:r>
          </a:p>
          <a:p xmlns:a="http://schemas.openxmlformats.org/drawingml/2006/main">
            <a:r>
              <a:t>- 성경: 갈라디아서 2:20 + 로마서 6:1-11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본문을 소리 내어 읽은 뒤 세 가지 관찰을 차례로 다룹니다. 모임 끝에는 각자 한 문장의 기도제목을 말하고 서로를 위해 짧게 기도하세요.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사용자 제공 PDF 《그리스도와 그리스도인》, p.22</a:t>
            </a:r>
          </a:p>
          <a:p xmlns:a="http://schemas.openxmlformats.org/drawingml/2006/main">
            <a:r>
              <a:t>- 성경: 로마서 8:1-17 + 갈라디아서 5:16-25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본문을 소리 내어 읽은 뒤 세 가지 관찰을 차례로 다룹니다. 모임 끝에는 각자 한 문장의 기도제목을 말하고 서로를 위해 짧게 기도하세요.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사용자 제공 PDF 《그리스도와 그리스도인》, p.23</a:t>
            </a:r>
          </a:p>
          <a:p xmlns:a="http://schemas.openxmlformats.org/drawingml/2006/main">
            <a:r>
              <a:t>- 성경: 고린도전서 12:12-27 + 마태복음 5:13-16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모임에서 모든 본문을 다 읽을 필요는 없습니다. 중심 본문 하나를 깊게 읽고, 나머지는 참가자들이 개인적으로 확인하도록 안내하세요.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사용자 제공 PDF 《그리스도와 그리스도인》, pp.24-25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모임 전체가 한 번에 여러 권을 읽기보다, 과정의 목적과 청년들의 독서 수준에 맞는 한 권을 골라 본문 공부를 보완하세요.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사용자 제공 PDF 《그리스도와 그리스도인》, p.26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여섯 질문 중 한두 개를 고르고 충분히 침묵한 뒤 기록하게 하세요. 원하지 않는 사람에게 공개를 강요하지 말고, 나눌 수 있는 범위만 나누게 합니다.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사용자 제공 PDF 《그리스도와 그리스도인》, p.27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마지막 문장을 함께 읽고, ‘성령께서 이번 주 내 삶을 통해 드러내기 원하시는 그리스도의 모습은 무엇인가?’를 한 문장으로 기도하며 마무리하세요.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사용자 제공 PDF 《그리스도와 그리스도인》, p.28</a:t>
            </a:r>
          </a:p>
          <a:p xmlns:a="http://schemas.openxmlformats.org/drawingml/2006/main">
            <a:r>
              <a:t>- 성경: 갈라디아서 2:20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각 단계의 시간은 상황에 맞게 조정하되, 대화와 삶의 적용이 사라지지 않게 하세요. 교리적 표현이 어려울 때는 일상 경험과 연결하되 본문의 의미를 벗어나지 않도록 돕습니다.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사용자 제공 PDF 《그리스도와 그리스도인》, p.3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PART 1은 예수님의 정체성과 사역을, PART 2는 그분과 연합한 사람의 정체성과 삶을 다룹니다. 6주 모임에서는 이 아홉 장을 핵심 본문 중심으로 묶어 진행합니다.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사용자 제공 PDF 《그리스도와 그리스도인》, p.3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섹션을 시작하며 정답을 바로 설명하지 말고, 참가자들이 이 질문에 지금 어떻게 답하는지 먼저 들어보세요.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사용자 제공 PDF 《그리스도와 그리스도인》, p.4</a:t>
            </a:r>
          </a:p>
          <a:p xmlns:a="http://schemas.openxmlformats.org/drawingml/2006/main">
            <a:r>
              <a:t>- 성경: 마가복음 8:29</a:t>
            </a:r>
          </a:p>
          <a:p xmlns:a="http://schemas.openxmlformats.org/drawingml/2006/main">
            <a:r>
              <a:t>- 이미지: OpenAI ImageGen으로 본 프레젠테이션을 위해 생성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각 항목을 설명하기 전에 해당 성경본문에서 참가자가 직접 근거를 찾도록 하세요. 네 항목은 서로 분리된 정보가 아니라 한 주장을 여러 각도에서 보여 줍니다.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사용자 제공 PDF 《그리스도와 그리스도인》, p.5</a:t>
            </a:r>
          </a:p>
          <a:p xmlns:a="http://schemas.openxmlformats.org/drawingml/2006/main">
            <a:r>
              <a:t>- 성경: 마가복음 8:27-30, 마태복음 16:13-17, 요한복음 1:40-41, 사도행전 2:36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질문을 모두 소화하려고 서두르지 마세요. 모임에 가장 필요한 질문 하나를 오래 붙들고, 마지막에는 검증할 수 있을 만큼 작고 구체적인 실천으로 마무리하세요.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사용자 제공 PDF 《그리스도와 그리스도인》, p.5</a:t>
            </a:r>
          </a:p>
          <a:p xmlns:a="http://schemas.openxmlformats.org/drawingml/2006/main">
            <a:r>
              <a:t>- 성경: 마가복음 8:27-30, 마태복음 16:13-17, 요한복음 1:40-41, 사도행전 2:36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각 항목을 설명하기 전에 해당 성경본문에서 참가자가 직접 근거를 찾도록 하세요. 네 항목은 서로 분리된 정보가 아니라 한 주장을 여러 각도에서 보여 줍니다.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사용자 제공 PDF 《그리스도와 그리스도인》, p.6</a:t>
            </a:r>
          </a:p>
          <a:p xmlns:a="http://schemas.openxmlformats.org/drawingml/2006/main">
            <a:r>
              <a:t>- 성경: 요한복음 1:1-18, 요한복음 14:8-11, 빌립보서 2:5-11, 히브리서 2:14-18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3472a654fb41ae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689973b5a234a5a" /><Relationship Type="http://schemas.openxmlformats.org/officeDocument/2006/relationships/slideLayout" Target="/ppt/slideLayouts/slideLayout1.xml" Id="Ra194b66d4fc84e77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94b66d4fc84e77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25fdbbfca401a" /><Relationship Type="http://schemas.openxmlformats.org/officeDocument/2006/relationships/image" Target="/ppt/media/image.png" Id="R69c23e9e908d4ced" /><Relationship Type="http://schemas.openxmlformats.org/officeDocument/2006/relationships/notesSlide" Target="/ppt/notesSlides/notesSlide1.xml" Id="R8cdb94b4e7b644cf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c755b5fb747f4" /><Relationship Type="http://schemas.openxmlformats.org/officeDocument/2006/relationships/notesSlide" Target="/ppt/notesSlides/notesSlide10.xml" Id="R6bbebdbcae7c4657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e1074cff54c6a" /><Relationship Type="http://schemas.openxmlformats.org/officeDocument/2006/relationships/notesSlide" Target="/ppt/notesSlides/notesSlide11.xml" Id="R455bc10d7b3e4d92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9403ab3794d01" /><Relationship Type="http://schemas.openxmlformats.org/officeDocument/2006/relationships/notesSlide" Target="/ppt/notesSlides/notesSlide12.xml" Id="R0b2a7c1e2fb14a5c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6c003965e45d2" /><Relationship Type="http://schemas.openxmlformats.org/officeDocument/2006/relationships/notesSlide" Target="/ppt/notesSlides/notesSlide13.xml" Id="Ra29b31e397c94944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3158d9a174c60" /><Relationship Type="http://schemas.openxmlformats.org/officeDocument/2006/relationships/notesSlide" Target="/ppt/notesSlides/notesSlide14.xml" Id="R2443df57b3b94cc7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5fa12b8464089" /><Relationship Type="http://schemas.openxmlformats.org/officeDocument/2006/relationships/notesSlide" Target="/ppt/notesSlides/notesSlide15.xml" Id="Rb5349fd28f3e4e19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90bc983834ba4" /><Relationship Type="http://schemas.openxmlformats.org/officeDocument/2006/relationships/image" Target="/ppt/media/image3.png" Id="R960b7b5d66524a0a" /><Relationship Type="http://schemas.openxmlformats.org/officeDocument/2006/relationships/notesSlide" Target="/ppt/notesSlides/notesSlide16.xml" Id="R952e774150574563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2e508cf58479e" /><Relationship Type="http://schemas.openxmlformats.org/officeDocument/2006/relationships/notesSlide" Target="/ppt/notesSlides/notesSlide17.xml" Id="R9c6994825a794f2a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95698110549bf" /><Relationship Type="http://schemas.openxmlformats.org/officeDocument/2006/relationships/notesSlide" Target="/ppt/notesSlides/notesSlide18.xml" Id="R4ba8983bdf614fae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486a71e5d4657" /><Relationship Type="http://schemas.openxmlformats.org/officeDocument/2006/relationships/notesSlide" Target="/ppt/notesSlides/notesSlide19.xml" Id="Rac017ace83aa42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283b5d3fe4a2c" /><Relationship Type="http://schemas.openxmlformats.org/officeDocument/2006/relationships/notesSlide" Target="/ppt/notesSlides/notesSlide2.xml" Id="Rd8920f73a2024a9c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be45225da4832" /><Relationship Type="http://schemas.openxmlformats.org/officeDocument/2006/relationships/notesSlide" Target="/ppt/notesSlides/notesSlide20.xml" Id="R0fb364cdf3374ee7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b9bea9a664d72" /><Relationship Type="http://schemas.openxmlformats.org/officeDocument/2006/relationships/notesSlide" Target="/ppt/notesSlides/notesSlide21.xml" Id="R4c79ce43171a4b68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1800594d34f76" /><Relationship Type="http://schemas.openxmlformats.org/officeDocument/2006/relationships/notesSlide" Target="/ppt/notesSlides/notesSlide22.xml" Id="Ra02351a9956949bf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26fd799f74ac3" /><Relationship Type="http://schemas.openxmlformats.org/officeDocument/2006/relationships/notesSlide" Target="/ppt/notesSlides/notesSlide23.xml" Id="Rfb8e8af0b19f4a0a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120d81d91456c" /><Relationship Type="http://schemas.openxmlformats.org/officeDocument/2006/relationships/notesSlide" Target="/ppt/notesSlides/notesSlide24.xml" Id="Rc443cacd01a14142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b8b5f73c84a82" /><Relationship Type="http://schemas.openxmlformats.org/officeDocument/2006/relationships/notesSlide" Target="/ppt/notesSlides/notesSlide25.xml" Id="Rc45fd1055ce14251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2b55565c444fb" /><Relationship Type="http://schemas.openxmlformats.org/officeDocument/2006/relationships/notesSlide" Target="/ppt/notesSlides/notesSlide26.xml" Id="R91f85d172e1a4cef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8658ffc914dcc" /><Relationship Type="http://schemas.openxmlformats.org/officeDocument/2006/relationships/notesSlide" Target="/ppt/notesSlides/notesSlide27.xml" Id="Rb6185d3e8b144d22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8086bc62941d4" /><Relationship Type="http://schemas.openxmlformats.org/officeDocument/2006/relationships/image" Target="/ppt/media/image4.png" Id="R13e4cedf636148d5" /><Relationship Type="http://schemas.openxmlformats.org/officeDocument/2006/relationships/notesSlide" Target="/ppt/notesSlides/notesSlide28.xml" Id="Rb6134b1a30824eb4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368d17faa4449" /><Relationship Type="http://schemas.openxmlformats.org/officeDocument/2006/relationships/notesSlide" Target="/ppt/notesSlides/notesSlide29.xml" Id="R4de339ad5d1c4c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d6231ca824594" /><Relationship Type="http://schemas.openxmlformats.org/officeDocument/2006/relationships/notesSlide" Target="/ppt/notesSlides/notesSlide3.xml" Id="R6f06870670b44409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8c71602c04b5a" /><Relationship Type="http://schemas.openxmlformats.org/officeDocument/2006/relationships/notesSlide" Target="/ppt/notesSlides/notesSlide30.xml" Id="R590272a4433e484f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77dc1fccd4161" /><Relationship Type="http://schemas.openxmlformats.org/officeDocument/2006/relationships/notesSlide" Target="/ppt/notesSlides/notesSlide31.xml" Id="R057b1669472a457d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14de92c2a41af" /><Relationship Type="http://schemas.openxmlformats.org/officeDocument/2006/relationships/notesSlide" Target="/ppt/notesSlides/notesSlide32.xml" Id="Rd6e0c53979364db0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c87ad11624bda" /><Relationship Type="http://schemas.openxmlformats.org/officeDocument/2006/relationships/notesSlide" Target="/ppt/notesSlides/notesSlide33.xml" Id="Rf9ddad48c2524b3c" /></Relationships>
</file>

<file path=ppt/slides/_rels/slide3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3d8fdb11244c5" /><Relationship Type="http://schemas.openxmlformats.org/officeDocument/2006/relationships/notesSlide" Target="/ppt/notesSlides/notesSlide34.xml" Id="Rb090583b3ad14773" /></Relationships>
</file>

<file path=ppt/slides/_rels/slide3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2b0f01a9b4a55" /><Relationship Type="http://schemas.openxmlformats.org/officeDocument/2006/relationships/notesSlide" Target="/ppt/notesSlides/notesSlide35.xml" Id="R7a7de5fb86534589" /></Relationships>
</file>

<file path=ppt/slides/_rels/slide3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09c09a615454e" /><Relationship Type="http://schemas.openxmlformats.org/officeDocument/2006/relationships/notesSlide" Target="/ppt/notesSlides/notesSlide36.xml" Id="R487de460f0d944d8" /></Relationships>
</file>

<file path=ppt/slides/_rels/slide3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21ebf91334159" /><Relationship Type="http://schemas.openxmlformats.org/officeDocument/2006/relationships/notesSlide" Target="/ppt/notesSlides/notesSlide37.xml" Id="Ra56b5d320f8647cf" /></Relationships>
</file>

<file path=ppt/slides/_rels/slide3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17fd39c0340c3" /><Relationship Type="http://schemas.openxmlformats.org/officeDocument/2006/relationships/notesSlide" Target="/ppt/notesSlides/notesSlide38.xml" Id="R466292700c5a40d5" /></Relationships>
</file>

<file path=ppt/slides/_rels/slide3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ce0c6e76c4499" /><Relationship Type="http://schemas.openxmlformats.org/officeDocument/2006/relationships/notesSlide" Target="/ppt/notesSlides/notesSlide39.xml" Id="R30f80a86b0de4a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6c829b27541b5" /><Relationship Type="http://schemas.openxmlformats.org/officeDocument/2006/relationships/notesSlide" Target="/ppt/notesSlides/notesSlide4.xml" Id="Rb067fa13adc040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22a0c1bea48f5" /><Relationship Type="http://schemas.openxmlformats.org/officeDocument/2006/relationships/notesSlide" Target="/ppt/notesSlides/notesSlide5.xml" Id="R4149265abbcb49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8d7dc8ee34f7c" /><Relationship Type="http://schemas.openxmlformats.org/officeDocument/2006/relationships/image" Target="/ppt/media/image2.png" Id="R6b305b1ebf1a4a64" /><Relationship Type="http://schemas.openxmlformats.org/officeDocument/2006/relationships/notesSlide" Target="/ppt/notesSlides/notesSlide6.xml" Id="R3c401cf25ecb47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369ee694b4b06" /><Relationship Type="http://schemas.openxmlformats.org/officeDocument/2006/relationships/notesSlide" Target="/ppt/notesSlides/notesSlide7.xml" Id="R8df8679c62e04ee1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cfd63a9424c06" /><Relationship Type="http://schemas.openxmlformats.org/officeDocument/2006/relationships/notesSlide" Target="/ppt/notesSlides/notesSlide8.xml" Id="R3dec648140eb4c44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49ee97f3f4938" /><Relationship Type="http://schemas.openxmlformats.org/officeDocument/2006/relationships/notesSlide" Target="/ppt/notesSlides/notesSlide9.xml" Id="Rc2f07d87d3014466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CFB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6965D24-18F6-4093-AB5F-C65AA10C3F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38150"/>
            <a:ext cx="5048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YOUTH SMALL GROUP STUDY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E0D5E3E-83B9-43F6-88AE-B8E46B60EB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28750"/>
            <a:ext cx="5191125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570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570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그리스도와</a:t>
            </a:r>
          </a:p>
          <a:p xmlns:a="http://schemas.openxmlformats.org/drawingml/2006/main">
            <a:pPr algn="l">
              <a:defRPr sz="570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570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그리스도인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F83215F-B8F2-46C7-96A5-1C3C34B50B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543300"/>
            <a:ext cx="10668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4A2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4594217-141A-4AAD-89AB-E61B87A97D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857625"/>
            <a:ext cx="4953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217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예수 그리스도는 누구시며,</a:t>
            </a:r>
          </a:p>
          <a:p xmlns:a="http://schemas.openxmlformats.org/drawingml/2006/main">
            <a:pPr algn="l">
              <a:defRPr sz="217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217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우리는 누구인가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11EA5C0-38A3-425C-A580-AAE00BF733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400050"/>
            <a:ext cx="5467350" cy="5600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EDE7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9c23e9e908d4ced"/>
          <a:srcRect xmlns:a="http://schemas.openxmlformats.org/drawingml/2006/main" l="22530" t="0" r="2253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267450" y="400050"/>
            <a:ext cx="5467350" cy="5600700"/>
          </a:xfrm>
          <a:prstGeom xmlns:a="http://schemas.openxmlformats.org/drawingml/2006/main" prst="rect">
            <a:avLst/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05DB5AB-A715-4E73-BED2-E3DC72D1BC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219700"/>
            <a:ext cx="1238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핵심 질문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9C4EEB8-8837-4AAF-9966-E0E6126632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505450"/>
            <a:ext cx="5000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7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“너희는 나를 누구라 하느냐?”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CE52128-CA96-4D97-A23A-CCA494F67E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00800"/>
            <a:ext cx="9048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청년 소그룹 · 개인 묵상 · 북토크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19A8EA7-A633-497C-8265-57DE92FF6A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81750"/>
            <a:ext cx="523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225007068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CFB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8E95D1E-72E2-46E1-926E-BA00E2CD6F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00050"/>
            <a:ext cx="110490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37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37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하나님은 멀리서 우리의 고통을 설명하신 것이 아니라,</a:t>
            </a:r>
          </a:p>
          <a:p xmlns:a="http://schemas.openxmlformats.org/drawingml/2006/main">
            <a:pPr algn="l">
              <a:defRPr sz="337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37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몸을 입고 우리의 자리로 들어오셨습니다.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87D002D-1842-407E-8571-46183E5925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573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57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“말씀이 육신이 되어 우리 가운데 거하시매.” — 요한복음 1:14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C93934A-1CA9-4A79-A3B8-02FB9206CC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457450"/>
            <a:ext cx="5048250" cy="2952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231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E5BF1F4-1519-4ABE-8FB0-87D7509699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800350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E8A48E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E8A48E"/>
                </a:solidFill>
                <a:latin typeface="Pretendard"/>
                <a:ea typeface="Pretendard"/>
                <a:cs typeface="Pretendard"/>
              </a:rPr>
              <a:t>이번 주 실천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62A6A34-AD0A-4411-8DA5-EAE6A99E4E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314700"/>
            <a:ext cx="4381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FFFFF"/>
                </a:solidFill>
                <a:latin typeface="Pretendard"/>
                <a:ea typeface="Pretendard"/>
                <a:cs typeface="Pretendard"/>
              </a:defRPr>
            </a:pPr>
            <a:r>
              <a:rPr sz="2025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복음서에서 예수님이 한 사람을 대하는 장면을 읽고 “하나님은 이런 분이구나”를 한 문장으로 기록합니다.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63AF428-1AB8-472C-98B0-3E1F9F7D79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457450"/>
            <a:ext cx="3143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함께 나눌 질문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EECEEAB-8C45-480B-B567-B08268117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124200"/>
            <a:ext cx="438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24DD55F-1D6F-443A-8C0F-E6AE943FF5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086100"/>
            <a:ext cx="4762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500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내가 가지고 있던 하나님 이미지는 예수님의 삶과 얼마나 닮아 있는가?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CA61C76-4B74-47A8-A145-3854CCFEA7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810000"/>
            <a:ext cx="5429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2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A052E4E-6ACC-4D64-8C26-016D93F592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038600"/>
            <a:ext cx="438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34D8410-0546-4693-9A4D-650F31E57D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000500"/>
            <a:ext cx="4762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500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예수께서 우리의 연약함과 고통을 경험하셨다는 사실은 내 기도에 어떤 변화를 주는가?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AFAB453-0920-4752-BD4A-9EE5BD763D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724400"/>
            <a:ext cx="5429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2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96A8923-E808-457A-9B82-E1F8C1B3F8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953000"/>
            <a:ext cx="438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D7692E7-4FF9-4E3F-86CE-2ED5C65874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914900"/>
            <a:ext cx="4762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500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예수님을 통해 하나님을 본다면, 하나님에 대한 어떤 오해가 수정되어야 하는가?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E7F201B-29B9-4061-863D-CAF8222614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00800"/>
            <a:ext cx="9048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CHAPTER 02 · 나눔과 실천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4A35149-4993-474D-85CD-7673AA3D03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81750"/>
            <a:ext cx="523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72497671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CFB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C958EC6-CC7D-4324-9957-39D2FD4450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3850"/>
            <a:ext cx="2476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03 · PART 1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52F0FF6-C5E6-445D-9B1A-0E4DEE61E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85800"/>
            <a:ext cx="11049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7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하나님 나라의 왕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B960810-2067-4A6F-B83F-B7898BAC6B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52550"/>
            <a:ext cx="11049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72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예수께서 가져오신 것은 개인의 위로만이 아니라 하나님의 통치입니다.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5A6E860-8C30-42F2-A281-739FBCAC48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866900"/>
            <a:ext cx="11049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500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하나님 나라는 죽은 뒤 가는 장소만이 아니라, 하나님의 뜻과 통치가 이 땅 가운데 임하는 현실입니다.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D6243FE-E8BF-4137-AD43-73D8462214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72415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62AC523-6468-46DC-A53A-3DA1FB2FEF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2686050"/>
            <a:ext cx="447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나라의 선포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5501A13-271F-4409-8FE8-BC2FBE5308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124200"/>
            <a:ext cx="4476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예수님의 공생애 첫 선포 중심에는 하나님의 나라가 있었습니다.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1D9C674-472C-4141-AF18-6DBE535FB6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133850"/>
            <a:ext cx="5143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2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9A6D8EC-89A6-442B-B54E-74588DA061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72415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C5F4801-3088-4742-841D-FAEB394E1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2686050"/>
            <a:ext cx="447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세상과 다른 왕권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11B288D-7FA5-459C-9BD7-7A3720354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3124200"/>
            <a:ext cx="4476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세상은 올라가고 지배하지만, 예수님은 내려가고 섬기며 생명을 내어주십니다.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37E6D49-1B98-450A-B871-577E92B992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4133850"/>
            <a:ext cx="5143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2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7E36873-F69B-4F5D-A056-D93FAB2B9E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47675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92148B4-2574-4943-B34A-C210F8FA8D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4438650"/>
            <a:ext cx="447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왕의 역설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2888499-B297-4A70-B954-F1097F83DF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4876800"/>
            <a:ext cx="4476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십자가는 왕의 패배가 아니라 예수님이 어떤 왕이신지를 가장 분명히 드러낸 사건입니다.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EE45364-5E4E-4BD4-A86E-49FEAFF1DD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447675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04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085E012-8200-4C40-AC2D-2764B7D557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4438650"/>
            <a:ext cx="447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오늘의 질문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1C8CCF9-5A13-4A2E-AC0C-5D2D5B03C7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4876800"/>
            <a:ext cx="4476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성공·인정·권력보다 어떻게 사랑하고 섬겼는가를 묻는 삶으로 부르십니다.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9E714C1-96DB-402E-9714-728AA33526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00800"/>
            <a:ext cx="9048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CHAPTER 03 · 핵심 개념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2BA50D6-1300-4244-A52D-3D58F169D3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81750"/>
            <a:ext cx="523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298029768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CFB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92CA3B2-4EDC-44E5-9394-4A7339B0BF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00050"/>
            <a:ext cx="110490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37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37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예수님의 왕권은 ‘얼마나 높이 올라갔는가’보다</a:t>
            </a:r>
          </a:p>
          <a:p xmlns:a="http://schemas.openxmlformats.org/drawingml/2006/main">
            <a:pPr algn="l">
              <a:defRPr sz="337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37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‘어떻게 사랑하고 섬겼는가’로 드러납니다.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0356BD9-0C7D-459D-802C-0A97157E69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573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57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“인자가 온 것은 섬김을 받으려 함이 아니라 도리어 섬기려 하고.” — 마가복음 10:45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EDEF2CE-EE4F-4F39-A31A-3FD5D1A0F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457450"/>
            <a:ext cx="5048250" cy="2952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231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B53FB6F-6CE7-40A7-B6D0-8A091A6627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800350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E8A48E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E8A48E"/>
                </a:solidFill>
                <a:latin typeface="Pretendard"/>
                <a:ea typeface="Pretendard"/>
                <a:cs typeface="Pretendard"/>
              </a:rPr>
              <a:t>이번 주 실천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0D465BA-4349-46BD-8C4A-485EC28D55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314700"/>
            <a:ext cx="4381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FFFFF"/>
                </a:solidFill>
                <a:latin typeface="Pretendard"/>
                <a:ea typeface="Pretendard"/>
                <a:cs typeface="Pretendard"/>
              </a:defRPr>
            </a:pPr>
            <a:r>
              <a:rPr sz="2025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아무도 알아주지 않아도 한 사람을 드러나지 않게 섬기는 행동을 실천합니다.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7537EF8-5595-4E98-9859-690975CCED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457450"/>
            <a:ext cx="3143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함께 나눌 질문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AB26ECB-6F46-49DC-8438-6BCB43F568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124200"/>
            <a:ext cx="438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1E08B99-DEBB-48E3-A684-EA38C759AF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086100"/>
            <a:ext cx="4762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500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내가 성공이라고 부르는 것과 예수님의 성공 기준은 어떻게 다른가?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73F8A5C-31BE-4E11-977C-DB07EBA743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810000"/>
            <a:ext cx="5429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2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96D63AB-41C9-4A1D-8CAD-8A07A16A22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038600"/>
            <a:ext cx="438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5293B8C-0740-48B2-845A-045895DD95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000500"/>
            <a:ext cx="4762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500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직장·학교·교회에서 내가 힘을 사용할 때 예수님의 방식과 무엇이 다른가?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CAC8E25-6FBE-47A6-98A4-5DCF70CE3C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724400"/>
            <a:ext cx="5429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2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563BA00-6DFC-4149-A346-29B9577208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953000"/>
            <a:ext cx="438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D9BD418-42CF-48CE-A5E3-8B47D05DD7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914900"/>
            <a:ext cx="4762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500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이번 주 내가 낮아짐과 섬김으로 실천할 수 있는 한 가지는 무엇인가?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1E8F764-4908-4A54-8B42-0AE0B15377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00800"/>
            <a:ext cx="9048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CHAPTER 03 · 나눔과 실천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438A9CA-F56B-4EC4-888F-469FCD4D60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81750"/>
            <a:ext cx="523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115019274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CFB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4E9E097-9BA6-4D5A-9367-8E44593928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3850"/>
            <a:ext cx="2476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04 · PART 1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6AE90B0-87FE-407F-84BF-7D07C20AA7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85800"/>
            <a:ext cx="11049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7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십자가와 부활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437F114-7991-4458-B3A8-537DBFFBEB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52550"/>
            <a:ext cx="11049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72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예수께서 누구신지는 그분이 하신 일과 분리할 수 없습니다.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CA32B71-84AE-494D-84A9-0600D58EBB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866900"/>
            <a:ext cx="11049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500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신약이 복음을 요약할 때 반복해서 붙드는 중심은 그리스도의 죽음과 부활입니다.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F5044A6-FBE7-4924-832C-7E15CB872E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72415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1F5ACF4-454A-4AF0-B900-50665C668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2686050"/>
            <a:ext cx="447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대속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C43D843-8B60-402E-85C7-D2F3413F23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124200"/>
            <a:ext cx="4476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그리스도께서 우리를 위해 죄의 결과를 담당하셨습니다.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5CB735C-9F96-4971-B241-94BA6324A4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133850"/>
            <a:ext cx="5143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2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C631615-167F-4872-B638-0F882FA3AB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72415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54A63C0-9F3E-4C3C-802C-386DF72C70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2686050"/>
            <a:ext cx="447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화목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67D62E5-9B6D-46CE-B058-4F65DD4FE8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3124200"/>
            <a:ext cx="4476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하나님과 인간 사이의 깨어진 관계가 그리스도를 통해 회복됩니다.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D3C1170-FA42-424C-847E-6886FADA90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4133850"/>
            <a:ext cx="5143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2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B16880F-2409-4493-890A-4775E2FE66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47675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E1A60C6-30DB-455F-8733-809C45F84C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4438650"/>
            <a:ext cx="447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승리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3E0DE64-9D8A-4167-A614-21DE4780B6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4876800"/>
            <a:ext cx="4476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죄·죽음·악의 권세가 십자가와 부활을 통해 결정적으로 패배합니다.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4B82D29-4AF0-403B-8B1C-7C1207ACB9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447675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04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07BFC17-F904-45B9-A977-F70D0211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4438650"/>
            <a:ext cx="447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새로운 길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3BFEA22-B537-4D73-9BED-7F262D0DA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4876800"/>
            <a:ext cx="4476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부활은 죽음을 이긴 새 생명의 시작이며, 십자가는 제자가 따를 사랑과 자기희생의 길입니다.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4A8336B-98CD-4746-9BE4-E9B8610B4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00800"/>
            <a:ext cx="9048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CHAPTER 04 · 핵심 개념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4752551-A9C8-40E1-BC1C-AC1FF2C358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81750"/>
            <a:ext cx="523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132231697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CFB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C8F618E-11A6-4EDE-B42A-D9D646B7D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00050"/>
            <a:ext cx="110490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37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37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십자가는 사랑과 죄의 심각성을 함께 보여 주고,</a:t>
            </a:r>
          </a:p>
          <a:p xmlns:a="http://schemas.openxmlformats.org/drawingml/2006/main">
            <a:pPr algn="l">
              <a:defRPr sz="337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37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부활은 새 창조의 시대가 열렸음을 선언합니다.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2223DFD-9A56-4C64-8CAA-78B49457A3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573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57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“그리스도께서 죽으시고 장사되셨으며 다시 살아나셨다.” — 고린도전서 15:3-4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AF88A84-1EF7-4470-B264-17B42FF004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457450"/>
            <a:ext cx="5048250" cy="2952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231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FBBBE83-9AF8-4823-9FAE-31DD0D77F9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800350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E8A48E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E8A48E"/>
                </a:solidFill>
                <a:latin typeface="Pretendard"/>
                <a:ea typeface="Pretendard"/>
                <a:cs typeface="Pretendard"/>
              </a:rPr>
              <a:t>이번 주 실천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8D05BBC-70D8-499B-ACB2-390C7A7849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314700"/>
            <a:ext cx="4381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FFFFF"/>
                </a:solidFill>
                <a:latin typeface="Pretendard"/>
                <a:ea typeface="Pretendard"/>
                <a:cs typeface="Pretendard"/>
              </a:defRPr>
            </a:pPr>
            <a:r>
              <a:rPr sz="2025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지금 가장 두려운 것을 적고, 부활의 소망이 그 두려움을 어떻게 새롭게 보게 하는지 한 문장으로 씁니다.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853042F-6EF8-48C9-9339-E75D1331A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457450"/>
            <a:ext cx="3143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함께 나눌 질문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6A82385-97D3-4372-A502-A70F93225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124200"/>
            <a:ext cx="438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1836FAA-BE67-4748-9FE7-C3CDBB42E0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086100"/>
            <a:ext cx="4762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500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나는 복음을 죄 용서로만 이해했는가, 부활과 새 생명까지 포함해 이해했는가?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E2A5A30-2CCD-4486-B168-9FEB2CA779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810000"/>
            <a:ext cx="5429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2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FDEE088-AC22-40A3-826A-A528558C76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038600"/>
            <a:ext cx="438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0843A76-F7E0-4A83-873C-6677A0FCD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000500"/>
            <a:ext cx="4762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500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십자가가 하나님의 사랑과 죄의 심각성을 동시에 보여 준다는 말은 무엇을 뜻하는가?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245669E-3FB7-4EE9-B384-0A4811CBE7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724400"/>
            <a:ext cx="5429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2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5C6BBD5-769B-4BE8-9BC0-621FACC904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953000"/>
            <a:ext cx="438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9224A79-55E1-408E-92E1-3EA2804336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914900"/>
            <a:ext cx="4762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500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부활이 사실이라면 내가 두려워하는 것 가운데 무엇이 상대화되는가?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8E86687-D6BE-4BEF-AA4A-FEFC7809AA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00800"/>
            <a:ext cx="9048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CHAPTER 04 · 나눔과 실천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1F93462-11F4-4C85-93A6-9182156364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81750"/>
            <a:ext cx="523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416786362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CFB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7B423B5-457D-47FF-95DA-1B0F6847C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00050"/>
            <a:ext cx="11239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90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예수 그리스도는 누구신가?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F8A67F2-DBE6-4DB0-A9EC-7AA6F29586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285875"/>
            <a:ext cx="11277600" cy="123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231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C75A926-2F27-4172-AE68-EBA2B94DF9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619250"/>
            <a:ext cx="10572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FFFFFF"/>
                </a:solidFill>
                <a:latin typeface="Pretendard"/>
                <a:ea typeface="Pretendard"/>
                <a:cs typeface="Pretendard"/>
              </a:defRPr>
            </a:pPr>
            <a:r>
              <a:rPr sz="195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하나님의 아들이시며 참 하나님이자 참 사람이시고, 하나님의 나라를 가져오신 왕이며,</a:t>
            </a:r>
          </a:p>
          <a:p xmlns:a="http://schemas.openxmlformats.org/drawingml/2006/main">
            <a:pPr algn="l">
              <a:defRPr sz="1950" b="1">
                <a:solidFill>
                  <a:srgbClr val="FFFFFF"/>
                </a:solidFill>
                <a:latin typeface="Pretendard"/>
                <a:ea typeface="Pretendard"/>
                <a:cs typeface="Pretendard"/>
              </a:defRPr>
            </a:pPr>
            <a:r>
              <a:rPr sz="195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십자가와 부활을 통해 우리를 하나님과 화목하게 하신 살아 계신 주님이십니다.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6DB0742-F85A-4648-A682-5AFBF97316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048000"/>
            <a:ext cx="2381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210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메시아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E180452-7F37-4248-8ACF-6456B41933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543300"/>
            <a:ext cx="5143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57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하나님께서 약속하신 기름부음 받은 왕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7751CA1-9909-4C80-805E-EEF284C4F2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305300"/>
            <a:ext cx="5143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2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FBDBD15-FCB9-4767-B5C6-1D91554BE2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48000"/>
            <a:ext cx="2381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210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성육신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CA0FCFF-162A-42B5-859D-4D2877DEC6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543300"/>
            <a:ext cx="5143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57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하나님의 아들이 참 인간이 되어 우리 가운데 오심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41CC842-BAD4-4CDB-8151-5269489BFB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4305300"/>
            <a:ext cx="5143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2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E79A5D6-C9BE-47E8-B402-80C729D5E1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0"/>
            <a:ext cx="2381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210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십자가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5CB2CF1-4E00-45BF-9438-E0ACA326B9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067300"/>
            <a:ext cx="5143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57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죄와 단절을 담당하고 사랑의 왕권을 드러낸 사건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DC27E7B-EB52-4229-959F-71BE86406D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4572000"/>
            <a:ext cx="2381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210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부활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984FBF9-B60C-4D28-8DE2-1727EB3D77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5067300"/>
            <a:ext cx="5143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57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죽음을 깨뜨리고 새 창조의 시대를 여신 사건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A863F80-D071-48B6-8A97-25F8B5E14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00800"/>
            <a:ext cx="9048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PART 1 · SUMMARY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69D5779-9DE7-4A69-9B2D-20C706C785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81750"/>
            <a:ext cx="523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609533302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CFB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E295BE6-868A-4AC5-967A-51E19E10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PART 2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EBD6D41-AE04-416C-B577-5E810FC572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504950"/>
            <a:ext cx="5095875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487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487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그리스도인은</a:t>
            </a:r>
          </a:p>
          <a:p xmlns:a="http://schemas.openxmlformats.org/drawingml/2006/main">
            <a:pPr algn="l">
              <a:defRPr sz="487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487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누구인가?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9170A6E-AB7B-4A01-B5D2-396AA3A21D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48050"/>
            <a:ext cx="10668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4A2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1AF62E6-2231-4F06-9C32-A24A8F54F5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790950"/>
            <a:ext cx="5095875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87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교회에 다니는 사람보다 더 깊은 정체성. 신약은 ‘그리스도 안에 있는 사람’이라고 말합니다.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44856E6-4CC1-473C-B393-157DCCD5D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095875"/>
            <a:ext cx="5048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210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“누구든지 그리스도 안에 있으면 새로운 피조물이라.”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B66B567-31AD-4CF5-A455-B423596D3F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400050"/>
            <a:ext cx="5467350" cy="5600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EDE7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60b7b5d66524a0a"/>
          <a:srcRect xmlns:a="http://schemas.openxmlformats.org/drawingml/2006/main" l="22530" t="0" r="2253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267450" y="400050"/>
            <a:ext cx="5467350" cy="560070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BC9B44D-58B8-42BD-8C54-E6B6F3B301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00800"/>
            <a:ext cx="9048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PART 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6B369A4-2F40-4654-8887-6F321B5F0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81750"/>
            <a:ext cx="523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1232792311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CFB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84E3748-7CDA-42AA-98F8-C0329161FE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3850"/>
            <a:ext cx="2476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05 · PART 2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354FB35-5EE9-46BF-A2FC-E735E1EDAD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85800"/>
            <a:ext cx="11049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7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그리스도 안에 있는 사람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B55FE04-CD6E-40C2-BA84-5B81268DE4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52550"/>
            <a:ext cx="11049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72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기독교는 도덕적 모방이 아니라 그리스도와의 연합에서 시작합니다.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6923038-4013-4CE1-84C6-48F1CD7198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866900"/>
            <a:ext cx="11049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500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믿음은 예수님의 가르침을 좋아하는 데 머물지 않고, 그리스도와 연합하여 새로운 정체성을 받는 것입니다.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607ECA5-6F0F-4E54-B6C0-96D0534E94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72415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A4C4123-59FE-4356-A70F-BEB3545BE5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2686050"/>
            <a:ext cx="447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그분의 죽음에 참여함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86685FF-C790-4598-8FDC-4A0DD6CE8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124200"/>
            <a:ext cx="4476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옛 사람과 죄의 지배가 결정적인 심판을 받았음을 믿습니다.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96D78A2-DC40-4388-9FC9-64D2474A2C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133850"/>
            <a:ext cx="5143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2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0E9B41E-ACB3-49B1-BDC6-ABB6AFD61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72415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B04ABD4-33B9-4549-8C8E-B86041C115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2686050"/>
            <a:ext cx="447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그분의 생명에 참여함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4172284-F295-442B-AE12-CEA856077C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3124200"/>
            <a:ext cx="4476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부활하신 그리스도 안에서 새로운 삶을 시작합니다.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195D636-E8AA-4267-8E5C-67B1FD7654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4133850"/>
            <a:ext cx="5143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2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18A4736-8B26-4C74-8307-139A39B6D9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47675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59C4628-3F1B-4D1F-AE9C-3E12E9FC01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4438650"/>
            <a:ext cx="447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새로운 정체성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5126D6E-0638-4F75-8D1F-40D21A7BE5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4876800"/>
            <a:ext cx="4476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성취·실패·직업·타인의 평가보다 먼저 ‘그리스도 안에 있는 사람’입니다.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B684DB7-EEC7-46F1-BD46-725C9AC321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447675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04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5716BC5-989B-45B0-BA95-E0D438BE2D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4438650"/>
            <a:ext cx="447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경계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4486554-3FB6-42CE-84B7-6ECAFCB6E8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4876800"/>
            <a:ext cx="4476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우리가 그리스도가 되는 것이 아니라, 그리스도께 속하고 그분 안에 있는 사람입니다.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A7111C0-6C77-442A-8629-8FC662D45B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00800"/>
            <a:ext cx="9048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CHAPTER 05 · 핵심 개념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9669A6F-562C-46AB-B788-1E36D49520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81750"/>
            <a:ext cx="523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1937071501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CFB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21E88F8-7B12-4621-A3F5-EA5BE4340E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00050"/>
            <a:ext cx="110490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37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37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그리스도인의 가장 깊은 정체성은</a:t>
            </a:r>
          </a:p>
          <a:p xmlns:a="http://schemas.openxmlformats.org/drawingml/2006/main">
            <a:pPr algn="l">
              <a:defRPr sz="337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37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‘내가 무엇을 이루었는가’가 아니라 ‘내가 누구 안에 있는가’입니다.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B03B560-7CD4-4814-928D-46287EB46B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573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57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“이제는 내가 사는 것이 아니요 오직 내 안에 그리스도께서 사시는 것이라.” — 갈라디아서 2:20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D141748-6B86-4E60-BA4C-5BB2703B35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457450"/>
            <a:ext cx="5048250" cy="2952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231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53173BE-62AD-4C99-AD13-5DD2D71960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800350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E8A48E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E8A48E"/>
                </a:solidFill>
                <a:latin typeface="Pretendard"/>
                <a:ea typeface="Pretendard"/>
                <a:cs typeface="Pretendard"/>
              </a:rPr>
              <a:t>이번 주 실천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5917E72-7922-485F-841A-425FEEEE28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314700"/>
            <a:ext cx="4381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FFFFF"/>
                </a:solidFill>
                <a:latin typeface="Pretendard"/>
                <a:ea typeface="Pretendard"/>
                <a:cs typeface="Pretendard"/>
              </a:defRPr>
            </a:pPr>
            <a:r>
              <a:rPr sz="2025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나를 가장 강하게 정의하는 세 가지를 적고, 그 위에 “나는 그리스도 안에 있다”를 씁니다.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D9468E3-E727-4E76-B04A-078965CFD0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457450"/>
            <a:ext cx="3143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함께 나눌 질문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D71C810-05C1-4561-A0EA-177783FB1B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124200"/>
            <a:ext cx="438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59DCDCA-5A7D-43F2-928E-5EFE7747FA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086100"/>
            <a:ext cx="4762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500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‘나는 그리스도 안에 있다’는 말은 ‘나는 교회 다닌다’는 말과 어떻게 다른가?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6BE2BB0-110A-4CC1-9173-3DF03AE17E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810000"/>
            <a:ext cx="5429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2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ECEB335-BD86-4783-8C3E-8A40D70EE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038600"/>
            <a:ext cx="438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7D87C9F-02A2-4631-B3D7-974A41C31F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000500"/>
            <a:ext cx="4762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500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나는 나의 가치를 직업·돈·인정·관계·성취 중 무엇으로 증명하려 하는가?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B0ECC70-5CA0-42C5-8510-6AD1B5075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724400"/>
            <a:ext cx="5429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2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7E75588-4D7E-4BE0-A042-BD07F6A106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953000"/>
            <a:ext cx="438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88F05FB-7C92-4D79-A89D-DAD8766E07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914900"/>
            <a:ext cx="4762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500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그리스도와의 연합은 내 실패와 성공을 바라보는 방식에 어떤 변화를 주는가?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7C0F1A8-D57A-4C23-8E30-96FDF64F9F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00800"/>
            <a:ext cx="9048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CHAPTER 05 · 나눔과 실천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E3630D4-6E52-4EDA-A0EA-E71CB58D73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81750"/>
            <a:ext cx="523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1319257064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CFB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41D40C4-6034-48C9-8E99-1FF9406AE3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3850"/>
            <a:ext cx="2476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06 · PART 2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49FD66A-F634-4EC9-B749-5C7BBFD83E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85800"/>
            <a:ext cx="11049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7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성령이 거하시는 사람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523234B-2D17-4892-8084-85F22B3033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52550"/>
            <a:ext cx="11049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72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그리스도인의 변화는 자기 힘만으로 예수를 흉내 내는 프로젝트가 아닙니다.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315D2F7-F9D7-46F5-9B30-15683F3C42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866900"/>
            <a:ext cx="11049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500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성령은 우리 안에 그리스도의 생명과 성품을 드러내며, 우리의 마음과 욕망을 새롭게 하십니다.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2722B67-30DE-469D-987C-16CF575D05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72415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26028CE-3B4A-4381-8E01-5668C9241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2686050"/>
            <a:ext cx="447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그리스도와의 연합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5479444-404F-4E0B-83E2-9DD7208C9A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124200"/>
            <a:ext cx="4476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믿음으로 그리스도께 속하고 그분의 생명 안에 거합니다.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E76C0ED-710F-4A77-B997-A3AED33990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133850"/>
            <a:ext cx="5143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2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D5F12C9-6C0D-47C4-BAA8-C3E9948268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72415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F7FB821-EF58-4F62-B10C-C78BB7C980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2686050"/>
            <a:ext cx="447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성령의 내주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8EA9D37-420A-4A06-87E4-FE571CAAE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3124200"/>
            <a:ext cx="4476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하나님의 영께서 우리 안에 거하시며 새로운 소원과 능력을 주십니다.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43C21CB-02B1-4986-A3F2-808B46871C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4133850"/>
            <a:ext cx="5143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2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358B8B3-FB54-46BF-9811-8529E5F72A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47675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2898453-771F-4C41-9B04-A15BE16508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4438650"/>
            <a:ext cx="447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마음과 욕망의 변화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B838D3E-3930-44CF-8C10-37D8CF315E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4876800"/>
            <a:ext cx="4476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겉모습만 고치는 것이 아니라 사랑하고 원하는 방향이 새로워집니다.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9986264-432B-4B32-AAFB-F7B4B41E85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447675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04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F9537BB-C083-40C2-A5A5-3306536B1E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4438650"/>
            <a:ext cx="447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성령의 열매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1BD1B93-A92A-403F-9C7B-D6E606157A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4876800"/>
            <a:ext cx="4476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사랑·희락·화평·오래 참음 등 실제 삶의 성품으로 드러납니다.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61A6EEC-FE42-4CD5-A92F-C5AF6678E0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00800"/>
            <a:ext cx="9048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CHAPTER 06 · 핵심 개념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E163490-05BA-42FA-AB9D-E57327FE4A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81750"/>
            <a:ext cx="523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2129744005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CFB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6A6AAB6-D2A1-4EE7-A5CC-483D4BAE4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00050"/>
            <a:ext cx="11239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7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신앙의 중심에는 두 가지 질문이 있다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66E35FA-FE01-4AA9-BB8F-5C9D180FF1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23950"/>
            <a:ext cx="11144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7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교리의 목록이 아니라, 우리의 삶을 다시 바라보게 하는 질문입니다.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373E24E-C285-431C-B572-F213944C7D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095500"/>
            <a:ext cx="5238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01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44B0BA7-27E2-45E4-A26B-9C950471E2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476500"/>
            <a:ext cx="476250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41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41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예수 그리스도는</a:t>
            </a:r>
          </a:p>
          <a:p xmlns:a="http://schemas.openxmlformats.org/drawingml/2006/main">
            <a:pPr algn="l">
              <a:defRPr sz="41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41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누구신가?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72DFD51-6828-4E67-9B72-DF3390BAF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095500"/>
            <a:ext cx="5238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BD06E68-AEE5-4FB8-86C7-ED2D43EEB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476500"/>
            <a:ext cx="476250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41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41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그리스도인은</a:t>
            </a:r>
          </a:p>
          <a:p xmlns:a="http://schemas.openxmlformats.org/drawingml/2006/main">
            <a:pPr algn="l">
              <a:defRPr sz="41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41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누구인가?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22991D5-B075-4BA8-A64C-30072B014F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2076450"/>
            <a:ext cx="19050" cy="3238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2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5FD8914-ACB0-4905-8571-51BEAB590A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810125"/>
            <a:ext cx="10668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6E7968"/>
                </a:solidFill>
                <a:latin typeface="Pretendard"/>
                <a:ea typeface="Pretendard"/>
                <a:cs typeface="Pretendard"/>
              </a:defRPr>
            </a:pPr>
            <a:r>
              <a:rPr sz="2025" b="1">
                <a:solidFill>
                  <a:srgbClr val="6E7968"/>
                </a:solidFill>
                <a:latin typeface="Pretendard"/>
                <a:ea typeface="Pretendard"/>
                <a:cs typeface="Pretendard"/>
              </a:rPr>
              <a:t>예수님이 누구신지 흔들리면,</a:t>
            </a:r>
          </a:p>
          <a:p xmlns:a="http://schemas.openxmlformats.org/drawingml/2006/main">
            <a:pPr algn="l">
              <a:defRPr sz="2025" b="1">
                <a:solidFill>
                  <a:srgbClr val="6E7968"/>
                </a:solidFill>
                <a:latin typeface="Pretendard"/>
                <a:ea typeface="Pretendard"/>
                <a:cs typeface="Pretendard"/>
              </a:defRPr>
            </a:pPr>
            <a:r>
              <a:rPr sz="2025" b="1">
                <a:solidFill>
                  <a:srgbClr val="6E7968"/>
                </a:solidFill>
                <a:latin typeface="Pretendard"/>
                <a:ea typeface="Pretendard"/>
                <a:cs typeface="Pretendard"/>
              </a:rPr>
              <a:t>그리스도인의 정체성도 함께 흔들립니다.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C39B142-58E6-4466-B635-C49B2D648A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00800"/>
            <a:ext cx="9048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PROLOGUE · 두 가지 질문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B2D56A7-E580-4A57-A8FC-9338E5683E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81750"/>
            <a:ext cx="523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412321653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CFB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F07FD4B-0EAD-4D22-86B3-B85652F764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00050"/>
            <a:ext cx="11049000" cy="1504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8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정확한 순서는 ‘내 힘으로 그리스도가 되기’가 아니라</a:t>
            </a:r>
          </a:p>
          <a:p xmlns:a="http://schemas.openxmlformats.org/drawingml/2006/main">
            <a:pPr algn="l">
              <a:defRPr sz="28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8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‘그리스도와 연합하고 성령께서 일하시기에 그분을 닮아 가기’입니다.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3E00FE1-B755-4FE8-BA6B-0F40C53BD8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8120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57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“주의 영으로 말미암아 그와 같은 형상으로 변화하여.” — 고린도후서 3:18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53B5C89-0293-4C45-B9F9-6499DCFFF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457450"/>
            <a:ext cx="5048250" cy="2952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231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33CEFFD-D937-4064-82E2-2A27AF8568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800350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E8A48E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E8A48E"/>
                </a:solidFill>
                <a:latin typeface="Pretendard"/>
                <a:ea typeface="Pretendard"/>
                <a:cs typeface="Pretendard"/>
              </a:rPr>
              <a:t>이번 주 실천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BD75EDA-8B92-41E0-B6CB-AF1ED8D93E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314700"/>
            <a:ext cx="4381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FFFFF"/>
                </a:solidFill>
                <a:latin typeface="Pretendard"/>
                <a:ea typeface="Pretendard"/>
                <a:cs typeface="Pretendard"/>
              </a:defRPr>
            </a:pPr>
            <a:r>
              <a:rPr sz="2025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하루를 마치며 ‘육체의 욕망을 따른 순간’과 ‘성령을 따른 순간’을 각각 한 가지 기록합니다.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FD03D33-9157-40EE-BCD1-2B07C169F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457450"/>
            <a:ext cx="3143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함께 나눌 질문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B07E188-5DEF-464E-A3BF-2F587C3EEB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124200"/>
            <a:ext cx="438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A703F25-3076-4C68-B4C0-99ACE66FB5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086100"/>
            <a:ext cx="4762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500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나는 신앙생활을 주로 ‘더 노력해야 한다’는 압박으로 경험하는가?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8A890E4-1870-4E63-9386-39EC33F4C2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810000"/>
            <a:ext cx="5429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2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7F647B9-47F2-464F-9B94-EE493743FD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038600"/>
            <a:ext cx="438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CF9E92F-DEB6-4063-9ABF-BA5E37F437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000500"/>
            <a:ext cx="4762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500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성령의 열매 가운데 지금 내 삶에 가장 필요하다고 느끼는 것은 무엇인가?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AA65EEF-1168-4D27-9DAE-B0359B9D44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724400"/>
            <a:ext cx="5429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2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33E0B8B-0FE3-4BB7-B3E9-F2366C5E62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953000"/>
            <a:ext cx="438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62AB027-5EAD-4338-B11C-1292F7A141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914900"/>
            <a:ext cx="4762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500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이번 주 ‘성령을 따라 걷는다’를 구체적인 선택 하나로 표현하면 무엇인가?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4A57B71-8C50-4D94-A1B5-A3164A0946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00800"/>
            <a:ext cx="9048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CHAPTER 06 · 나눔과 실천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6F3AC60-A768-48DE-962D-59B5FC5313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81750"/>
            <a:ext cx="523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2015219343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CFB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BE8FFE8-78B6-4DCA-8FD7-8DEA6EAC96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3850"/>
            <a:ext cx="2476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07 · PART 2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FDB9486-56FB-4B7D-8D95-0D2D4E2EC3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85800"/>
            <a:ext cx="11049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7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예수를 따르는 제자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5C686CC-8FBD-4319-8CDE-83D8EB439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52550"/>
            <a:ext cx="11049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72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예수는 믿음의 대상이실 뿐 아니라 우리의 주님이며 스승이십니다.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DBB2C05-4A87-4C68-8E96-89FB193356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866900"/>
            <a:ext cx="11049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500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그리스도인은 구원의 혜택을 받는 소비자가 아니라, 예수님의 길을 배우고 따라가는 제자입니다.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8726EF5-1E75-4793-9656-E8EF4870AB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72415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F513E04-0BC9-41E7-BB80-C4F0817565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2686050"/>
            <a:ext cx="447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부르심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947EE97-C9D1-4559-B08E-5D5BD7C2DB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124200"/>
            <a:ext cx="4476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예수님의 반복적인 초대는 ‘나를 따르라’입니다.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F8D8B13-52C6-40E8-9DC4-520199028E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133850"/>
            <a:ext cx="5143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2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35E1438-9CCF-4B49-94E9-EAFDC976E3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72415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9E1C5A8-1F9A-4BCE-A011-55684C84BB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2686050"/>
            <a:ext cx="447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배움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3565199-681A-4E88-B0A2-3374F69CF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3124200"/>
            <a:ext cx="4476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제자는 내 계획에 예수를 추가하지 않고, 예수님의 부르심 안에 자신의 삶을 둡니다.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5B902F6-9AEB-45F4-BC8D-F3D596C935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4133850"/>
            <a:ext cx="5143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2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089B606-BA36-45BC-9F0B-B95940CEBE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47675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105F0CA-0A68-40B5-B4BF-19D82D71A3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4438650"/>
            <a:ext cx="447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자기부인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5FB3DD7-D726-47CA-A65B-6A9B73609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4876800"/>
            <a:ext cx="4476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자기를 미워하는 것이 아니라 ‘내가 최종 결정권자’라는 태도를 내려놓는 것입니다.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05B6DE1-EB35-41CA-BD14-FA76E4D6E4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447675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04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1D877C7-D8F0-421B-A407-22C8394A8D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4438650"/>
            <a:ext cx="447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제자의 질문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0FCB6F3-D7CA-46A8-8685-86CB6BE501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4876800"/>
            <a:ext cx="4476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‘무엇이 나에게 가장 유리한가?’보다 ‘주님은 이 상황에서 어떤 길을 걸으라 하시는가?’를 묻습니다.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CC2C88A-7CE1-45AB-8A12-C4C6F5EAA9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00800"/>
            <a:ext cx="9048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CHAPTER 07 · 핵심 개념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5424C3F-37C8-4654-9817-91C303D9D1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81750"/>
            <a:ext cx="523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1811902169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CFB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6582AAD-1924-43C4-B742-7365658E5E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00050"/>
            <a:ext cx="110490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37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37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제자도는 욕망과 계획을 무조건 파괴하는 일이 아니라,</a:t>
            </a:r>
          </a:p>
          <a:p xmlns:a="http://schemas.openxmlformats.org/drawingml/2006/main">
            <a:pPr algn="l">
              <a:defRPr sz="337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37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그것들을 주님의 통치 아래 다시 배치하는 일입니다.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000475E-6371-421C-87BB-4E170395EA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573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57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“아무든지 나를 따라오려거든 자기를 부인하고 자기 십자가를 지고.” — 마가복음 8:34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F46EADC-C6DD-445D-8990-41CEF03797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457450"/>
            <a:ext cx="5048250" cy="2952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231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D793327-9537-43FD-923D-90E4478206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800350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E8A48E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E8A48E"/>
                </a:solidFill>
                <a:latin typeface="Pretendard"/>
                <a:ea typeface="Pretendard"/>
                <a:cs typeface="Pretendard"/>
              </a:rPr>
              <a:t>이번 주 실천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0026AB8-C9F7-4DBF-9983-80203EBFA1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314700"/>
            <a:ext cx="4381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FFFFF"/>
                </a:solidFill>
                <a:latin typeface="Pretendard"/>
                <a:ea typeface="Pretendard"/>
                <a:cs typeface="Pretendard"/>
              </a:defRPr>
            </a:pPr>
            <a:r>
              <a:rPr sz="2025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가장 어려운 한 영역에서 ‘나에게 유리한 길’과 ‘주님을 따르는 길’을 구분해 적고 한 가지를 선택합니다.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5A6956C-DB7B-4E6F-BC96-D9B30B58D0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457450"/>
            <a:ext cx="3143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함께 나눌 질문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BBAC0C7-3BF1-498B-A704-55D7FD8DEB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124200"/>
            <a:ext cx="438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A01687C-CE9A-4E81-B0DE-A86402154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086100"/>
            <a:ext cx="4762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500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나는 예수를 구원자로는 원하지만 주님으로 따르는 것은 부담스러워하지 않는가?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034DAC0-BB96-493A-856A-B4DAD1E11F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810000"/>
            <a:ext cx="5429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2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760D9EA-11C9-40CF-BDA9-863E0F7066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038600"/>
            <a:ext cx="438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E46F0CC-03E9-4E8C-B609-8E9D7812CB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000500"/>
            <a:ext cx="4762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500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돈·연애·결혼·직업·성공·시간 중 예수께 내어 드리기 가장 어려운 영역은 무엇인가?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71B4A5C-A28D-4A59-86FC-EDC92F8FA1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724400"/>
            <a:ext cx="5429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2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183367A-57E4-4C47-9E88-30FF157F0F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953000"/>
            <a:ext cx="438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728F43A-EFD0-44F1-AA14-6D05EB9F93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914900"/>
            <a:ext cx="4762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500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이번 주 예수님의 길을 따라야 할 구체적인 선택 한 가지는 무엇인가?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2076405-2E38-41F1-9729-02ADA5B276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00800"/>
            <a:ext cx="9048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CHAPTER 07 · 나눔과 실천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ED46512-796A-49A2-BF33-3D72216B25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81750"/>
            <a:ext cx="523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22</a:t>
            </a:r>
          </a:p>
        </p:txBody>
      </p:sp>
    </p:spTree>
    <p:extLst>
      <p:ext uri="{BB962C8B-B14F-4D97-AF65-F5344CB8AC3E}">
        <p14:creationId xmlns:p14="http://schemas.microsoft.com/office/powerpoint/2010/main" val="979540562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CFB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90C63CD-88E4-4822-96C5-968276E37E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3850"/>
            <a:ext cx="2476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08 · PART 2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DF402D3-FC62-4FE4-8D6F-8423C2822A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85800"/>
            <a:ext cx="11049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7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그리스도의 몸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1A5CC9A-FD25-47D0-9398-684C08F0C8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52550"/>
            <a:ext cx="11049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72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그리스도인은 혼자 존재하지 않습니다. 성령은 우리를 한 몸으로 부르십니다.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11423BC-D8C4-4166-9A50-A0471BA9A5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866900"/>
            <a:ext cx="11049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500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교회는 비슷한 취향을 가진 사람의 모임이 아니라, 서로 다른 사람들이 성령 안에서 한 몸으로 부름받은 공동체입니다.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F6EF8E6-FE87-439A-A574-3D102E7F4D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72415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AE8FA7D-B8EA-4778-A9D0-64CAB35281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2686050"/>
            <a:ext cx="447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소속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DF29E1E-B51F-457C-B56D-F9AB4FAA6C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124200"/>
            <a:ext cx="4476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혼자 신앙을 완성할 수 없으며 우리는 서로에게 필요합니다.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9BDEDCD-3871-4057-9355-37DAA7BEC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133850"/>
            <a:ext cx="5143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2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CA6E229-9AD6-46DC-9C72-FDE7C13F8B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72415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8BE3065-D28F-4741-9305-030F15F0F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2686050"/>
            <a:ext cx="447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다양성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A6C35F5-24C6-4B9E-A08D-B8C4D8FAF7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3124200"/>
            <a:ext cx="4476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은사와 역할은 다르지만 가치의 높고 낮음은 없습니다.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C301499-D1D2-410F-8302-F5DD828C1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4133850"/>
            <a:ext cx="5143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2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641064C-EF4E-4731-8F14-6AA08A528E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47675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6E1A604-077A-45F0-B97C-D4BBE3D05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4438650"/>
            <a:ext cx="447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상호 돌봄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23D74C2-E9D3-4608-8058-9622989A68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4876800"/>
            <a:ext cx="4476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한 지체의 아픔과 기쁨을 다른 지체가 함께 나눕니다.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FEE3086-D758-4BCF-8C6E-33D1745FDD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447675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04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D520F31-9549-4CC0-BEDA-628729329E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4438650"/>
            <a:ext cx="447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성장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893A8DC-048A-49BD-8F10-1B4BC17BBF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4876800"/>
            <a:ext cx="4476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사랑 안에서 서로를 세우며 함께 그리스도를 닮아 갑니다.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6273498-B2BE-4807-9307-DE1ED19D04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00800"/>
            <a:ext cx="9048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CHAPTER 08 · 핵심 개념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645C155-12E8-4E9C-90CA-9DA3C6EF70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81750"/>
            <a:ext cx="523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23</a:t>
            </a:r>
          </a:p>
        </p:txBody>
      </p:sp>
    </p:spTree>
    <p:extLst>
      <p:ext uri="{BB962C8B-B14F-4D97-AF65-F5344CB8AC3E}">
        <p14:creationId xmlns:p14="http://schemas.microsoft.com/office/powerpoint/2010/main" val="1366433025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CFB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846E29A-D80B-4B10-AA49-B212CFAB0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00050"/>
            <a:ext cx="110490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37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37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교회는 ‘예배를 보러 가는 곳’보다 먼저,</a:t>
            </a:r>
          </a:p>
          <a:p xmlns:a="http://schemas.openxmlformats.org/drawingml/2006/main">
            <a:pPr algn="l">
              <a:defRPr sz="337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37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내가 속하고 서로의 짐을 지는 그리스도의 몸입니다.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004601D-B7B4-4C2D-A67A-7ED0FFA475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573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57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“너희는 그리스도의 몸이요 지체의 각 부분이라.” — 고린도전서 12:27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4AEBAF2-BC21-4C8A-8510-23D4C9A210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457450"/>
            <a:ext cx="5048250" cy="2952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231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A59BB9B-4430-4F58-A010-A349EEBD98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800350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E8A48E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E8A48E"/>
                </a:solidFill>
                <a:latin typeface="Pretendard"/>
                <a:ea typeface="Pretendard"/>
                <a:cs typeface="Pretendard"/>
              </a:rPr>
              <a:t>이번 주 실천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623CB2F-52B9-45AC-9A91-F0D1A49284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314700"/>
            <a:ext cx="4381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FFFFF"/>
                </a:solidFill>
                <a:latin typeface="Pretendard"/>
                <a:ea typeface="Pretendard"/>
                <a:cs typeface="Pretendard"/>
              </a:defRPr>
            </a:pPr>
            <a:r>
              <a:rPr sz="2025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공동체의 한 사람에게 연락해 근황을 듣고, 필요를 묻고, 구체적인 돌봄 한 가지를 실천합니다.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201374C-CAAB-44A9-B394-2F7DC320C3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457450"/>
            <a:ext cx="3143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함께 나눌 질문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C70F87C-32A5-48D2-AC4F-C62D1DB681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124200"/>
            <a:ext cx="438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3B5B366-BB59-49DC-B0EC-64D6E3146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086100"/>
            <a:ext cx="4762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500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나는 교회를 ‘예배를 보러 가는 곳’으로 생각하는가, ‘내가 속한 몸’으로 생각하는가?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A1E0D65-8E4C-43BB-AB1E-318481790E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810000"/>
            <a:ext cx="5429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2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D535214-C10E-4BA8-A8C0-05B9BE56DC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038600"/>
            <a:ext cx="438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1DAED3B-4F85-4957-8A35-9DBADA2680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000500"/>
            <a:ext cx="4762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500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우리 공동체에는 약한 사람·느린 사람·다른 생각을 가진 사람을 위한 공간이 있는가?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C54E925-4223-4224-B453-2EE6A12E2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724400"/>
            <a:ext cx="5429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2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E0D0DCD-AE6C-4972-A0E2-352CD841F6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953000"/>
            <a:ext cx="438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D559689-EF6D-4745-9713-80CC357E74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914900"/>
            <a:ext cx="4762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500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내가 이번 주 공동체의 한 사람에게 실제로 줄 수 있는 돌봄은 무엇인가?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C111F14-AF16-498C-8E1D-FFC97190D0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00800"/>
            <a:ext cx="9048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CHAPTER 08 · 나눔과 실천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2F03E7A-4C37-456D-B2F9-05095329FA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81750"/>
            <a:ext cx="523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24</a:t>
            </a:r>
          </a:p>
        </p:txBody>
      </p:sp>
    </p:spTree>
    <p:extLst>
      <p:ext uri="{BB962C8B-B14F-4D97-AF65-F5344CB8AC3E}">
        <p14:creationId xmlns:p14="http://schemas.microsoft.com/office/powerpoint/2010/main" val="1517236322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FCFB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09986D1-DB3D-4E3F-AC85-6E743E3153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3850"/>
            <a:ext cx="2476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09 · PART 2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FD56E05-31A3-4201-9D34-6432854B6F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85800"/>
            <a:ext cx="11049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30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30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세상 속에서 그리스도를 드러내는 사람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BD92490-B54A-4337-B706-71B9D21DE3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52550"/>
            <a:ext cx="11049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72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목표는 ‘내 영향력’이 아니라 우리의 삶을 통해 드러나는 하나님의 영광입니다.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88A631E-2009-4E55-BA31-58E08CF49A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866900"/>
            <a:ext cx="11049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500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성경은 ‘선한 영향력’보다 선한 행실·본이 됨·빛·그리스도의 향기라는 구체적인 언어를 사용합니다.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8EE9C0F-3042-4A0A-89F7-9192CAA485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72415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9E259A5-99DC-46D1-B823-D139523690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2686050"/>
            <a:ext cx="447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선한 행실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771D9FD-1F85-4099-8F07-2252BCCCE8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124200"/>
            <a:ext cx="4476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하나님 앞에서 우리가 실제로 어떻게 살아가는가에 초점을 둡니다.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A6B5EA0-5F34-4775-8C57-2A522BF48F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133850"/>
            <a:ext cx="5143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2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0C39700-9BAA-45A1-B10D-7BBC827D85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72415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252423A-398E-4DD4-B2DE-5CD17F08E9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2686050"/>
            <a:ext cx="447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선한 영향력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1EADBF0-3654-42B0-8D79-50BD83A59F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3124200"/>
            <a:ext cx="4476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우리의 삶이 다른 사람에게 어떤 결과를 만들어 내는지에 초점을 둡니다.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34A6BBC-EBBC-48BB-9F51-56DE1B272F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4133850"/>
            <a:ext cx="5143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2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9442CF0-3AFB-4056-AA8C-3907C75A43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47675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D8A4DCF-A517-4FE6-A2C1-2978AFB58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4438650"/>
            <a:ext cx="447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성경적 순서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72793D4-EBC0-4EF7-A3AD-F09B67C6AA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4876800"/>
            <a:ext cx="4476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성령의 역사 → 변화된 성품 → 선한 행실 → 이웃이 그리스도를 봄 → 하나님께 영광.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39E933E-BC01-4E40-AE59-9D77529241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447675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04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2D1DA96-26B3-4925-B3A3-0AD5D9E842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4438650"/>
            <a:ext cx="447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숨은 선행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F50FE9B-35CB-44F6-9E88-EEE6AC1DD2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4876800"/>
            <a:ext cx="4476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결과를 통제해 ‘영향력 있는 사람’이 되려 하기보다, 알아주지 않아도 신실하게 살아갑니다.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FC52EE0-9CD1-4CED-BA6A-18893AAB3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00800"/>
            <a:ext cx="9048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CHAPTER 09 · 핵심 개념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9906878-A731-4971-B20F-B0B2C29159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81750"/>
            <a:ext cx="523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25</a:t>
            </a:r>
          </a:p>
        </p:txBody>
      </p:sp>
    </p:spTree>
    <p:extLst>
      <p:ext uri="{BB962C8B-B14F-4D97-AF65-F5344CB8AC3E}">
        <p14:creationId xmlns:p14="http://schemas.microsoft.com/office/powerpoint/2010/main" val="1729516503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FCFB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E519A83-E926-490C-BB7E-7F6FDD218C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00050"/>
            <a:ext cx="110490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07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07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좋은 평가를 얻는 것이 목적이 아니라,</a:t>
            </a:r>
          </a:p>
          <a:p xmlns:a="http://schemas.openxmlformats.org/drawingml/2006/main">
            <a:pPr algn="l">
              <a:defRPr sz="307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07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우리의 삶을 만난 사람이 예수님의 모습을 경험하게 하는 것이 목적입니다.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06910A4-8BB1-4AE6-A1DC-8FBE8FF9AE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573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57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“너희 착한 행실을 보고 하늘에 계신 너희 아버지께 영광을 돌리게 하라.” — 마태복음 5:16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FB52209-AE12-488C-AC4C-0C5E828BA7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457450"/>
            <a:ext cx="5048250" cy="2952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231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CF4D2C1-BB76-4915-8A3C-A7D4CB1A1A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800350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E8A48E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E8A48E"/>
                </a:solidFill>
                <a:latin typeface="Pretendard"/>
                <a:ea typeface="Pretendard"/>
                <a:cs typeface="Pretendard"/>
              </a:rPr>
              <a:t>이번 주 실천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26DD811-FB30-42BD-8C51-81E6D1EA67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314700"/>
            <a:ext cx="4381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FFFFF"/>
                </a:solidFill>
                <a:latin typeface="Pretendard"/>
                <a:ea typeface="Pretendard"/>
                <a:cs typeface="Pretendard"/>
              </a:defRPr>
            </a:pPr>
            <a:r>
              <a:rPr sz="2025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개인은 드러나지 않는 선행 하나를, 공동체는 함께 실천할 섬김 한 가지를 정합니다.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E875882-AA80-44E4-9BCD-CC40A1C5C2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457450"/>
            <a:ext cx="3143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함께 나눌 질문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1F15C00-0212-446C-BC71-5B365ED2D9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124200"/>
            <a:ext cx="438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241D5DD-820F-431C-9A5E-AA849678BE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086100"/>
            <a:ext cx="4762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500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나는 ‘선한 사람이 되는 것’보다 ‘좋은 평가를 받는 것’에 더 관심이 있지 않은가?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09A97FC-ED7A-42B2-9AF0-95DC1E3F58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810000"/>
            <a:ext cx="5429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2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02F9600-DFC9-483D-BD42-3194A1B3CE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038600"/>
            <a:ext cx="438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715EC84-345A-4A08-8263-F6E1B012DB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000500"/>
            <a:ext cx="4762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500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아무도 알아주지 않아도 계속하고 싶은 선한 행실은 무엇인가?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3E4FA97-7C9C-4D69-A376-398ABA5484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724400"/>
            <a:ext cx="5429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2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97105C0-1CAB-4A8C-BAE9-7824A71A1E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953000"/>
            <a:ext cx="438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9E17E06-31E9-44EE-AD4A-52AAA1A170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914900"/>
            <a:ext cx="4762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500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우리 공동체를 만난 사람들이 예수님의 어떤 모습을 경험했으면 하는가?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BDB9B22-479C-45F2-AE65-085A4266AF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00800"/>
            <a:ext cx="9048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CHAPTER 09 · 나눔과 실천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A1785B9-105D-46D3-8472-FC5E9D68F6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81750"/>
            <a:ext cx="523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26</a:t>
            </a:r>
          </a:p>
        </p:txBody>
      </p:sp>
    </p:spTree>
    <p:extLst>
      <p:ext uri="{BB962C8B-B14F-4D97-AF65-F5344CB8AC3E}">
        <p14:creationId xmlns:p14="http://schemas.microsoft.com/office/powerpoint/2010/main" val="987891982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FCFB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7F8920D-A723-4C65-A53F-284A517A9B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00050"/>
            <a:ext cx="11239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90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그리스도인이 된다는 것은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D9F8A92-315B-4C4D-B5BD-D32F8DFCA2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28750"/>
            <a:ext cx="1127760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231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AFCA856-C0E1-4A1F-88D5-F48C34AF0D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809750"/>
            <a:ext cx="10572750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FFFFFF"/>
                </a:solidFill>
                <a:latin typeface="Pretendard"/>
                <a:ea typeface="Pretendard"/>
                <a:cs typeface="Pretendard"/>
              </a:defRPr>
            </a:pPr>
            <a:r>
              <a:rPr sz="2325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예수 그리스도를 믿음으로 그분과 연합하고,</a:t>
            </a:r>
          </a:p>
          <a:p xmlns:a="http://schemas.openxmlformats.org/drawingml/2006/main">
            <a:pPr algn="l">
              <a:defRPr sz="2325" b="1">
                <a:solidFill>
                  <a:srgbClr val="FFFFFF"/>
                </a:solidFill>
                <a:latin typeface="Pretendard"/>
                <a:ea typeface="Pretendard"/>
                <a:cs typeface="Pretendard"/>
              </a:defRPr>
            </a:pPr>
            <a:r>
              <a:rPr sz="2325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성령의 내주하심으로 하나님의 자녀가 되어,</a:t>
            </a:r>
          </a:p>
          <a:p xmlns:a="http://schemas.openxmlformats.org/drawingml/2006/main">
            <a:pPr algn="l">
              <a:defRPr sz="2325" b="1">
                <a:solidFill>
                  <a:srgbClr val="FFFFFF"/>
                </a:solidFill>
                <a:latin typeface="Pretendard"/>
                <a:ea typeface="Pretendard"/>
                <a:cs typeface="Pretendard"/>
              </a:defRPr>
            </a:pPr>
            <a:r>
              <a:rPr sz="2325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교회와 함께 그리스도의 몸을 이루며 세상 속에서 그리스도를 드러내도록 부름받는 것입니다.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4AA82B6-1591-4B01-8BB7-60A0E36119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905250"/>
            <a:ext cx="5715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202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‘예수를 흉내 내는 사람’을 넘어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6DB8215-7ADE-4289-8C67-07B266A4D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438650"/>
            <a:ext cx="10668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20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성령께서 우리 안에서 일하시기에 우리는 기꺼이 예수님의 길을 배우고,</a:t>
            </a:r>
          </a:p>
          <a:p xmlns:a="http://schemas.openxmlformats.org/drawingml/2006/main">
            <a:pPr algn="l">
              <a:defRPr sz="20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20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욕망을 내려놓고, 사랑하고, 용서하고, 섬길 수 있습니다.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823A14F-40B2-4B64-A1E0-6F0B95F92F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76875"/>
            <a:ext cx="7429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6E7968"/>
                </a:solidFill>
                <a:latin typeface="Pretendard"/>
                <a:ea typeface="Pretendard"/>
                <a:cs typeface="Pretendard"/>
              </a:defRPr>
            </a:pPr>
            <a:r>
              <a:rPr sz="2250" b="1">
                <a:solidFill>
                  <a:srgbClr val="6E7968"/>
                </a:solidFill>
                <a:latin typeface="Pretendard"/>
                <a:ea typeface="Pretendard"/>
                <a:cs typeface="Pretendard"/>
              </a:rPr>
              <a:t>은혜와 순종은 서로 경쟁하지 않습니다.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F79C6C4-9033-4D3C-ACD0-F7F2617B87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00800"/>
            <a:ext cx="9048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EPILOGUE · 그리스도인이 된다는 것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2AA5195-2734-41A9-A2D6-D9CE1F903C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81750"/>
            <a:ext cx="523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27</a:t>
            </a:r>
          </a:p>
        </p:txBody>
      </p:sp>
    </p:spTree>
    <p:extLst>
      <p:ext uri="{BB962C8B-B14F-4D97-AF65-F5344CB8AC3E}">
        <p14:creationId xmlns:p14="http://schemas.microsoft.com/office/powerpoint/2010/main" val="826872537"/>
      </p:ext>
    </p:extLst>
  </p:cSld>
</p:sld>
</file>

<file path=ppt/slides/slide28.xml><?xml version="1.0" encoding="utf-8"?>
<p:sld xmlns:p="http://schemas.openxmlformats.org/presentationml/2006/main">
  <p:cSld>
    <p:bg>
      <p:bgPr>
        <a:solidFill xmlns:a="http://schemas.openxmlformats.org/drawingml/2006/main">
          <a:srgbClr val="FCFB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CA113F2-F771-4245-9E69-7BE90FA9FF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PART APPENDIX 1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63BEB38-D0F7-4B49-8F96-A445C641A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504950"/>
            <a:ext cx="5095875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487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487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6주 소그룹</a:t>
            </a:r>
          </a:p>
          <a:p xmlns:a="http://schemas.openxmlformats.org/drawingml/2006/main">
            <a:pPr algn="l">
              <a:defRPr sz="487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487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가이드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830998B-7D5D-4336-AF72-52123B33A3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48050"/>
            <a:ext cx="10668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4A2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7E79090-2879-4B9A-867D-020416A36C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790950"/>
            <a:ext cx="5095875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87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매주 중심 본문을 깊이 읽고, 한 가지 질문을 삶으로 가져갑니다.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E0760BD-C46F-41E0-94A7-72BA04CE2D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095875"/>
            <a:ext cx="5048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210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권장 시간 · 70-90분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022EE32-7A3A-4EB7-B5A0-6EB76ACD28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400050"/>
            <a:ext cx="5467350" cy="5600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EDE7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3e4cedf636148d5"/>
          <a:srcRect xmlns:a="http://schemas.openxmlformats.org/drawingml/2006/main" l="22530" t="0" r="2253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267450" y="400050"/>
            <a:ext cx="5467350" cy="560070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5F7597E-E7E5-44CC-8C0B-F892824034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00800"/>
            <a:ext cx="9048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PART APPENDIX 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8923DFA-23AD-492C-8EFE-B570704E9A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81750"/>
            <a:ext cx="523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28</a:t>
            </a:r>
          </a:p>
        </p:txBody>
      </p:sp>
    </p:spTree>
    <p:extLst>
      <p:ext uri="{BB962C8B-B14F-4D97-AF65-F5344CB8AC3E}">
        <p14:creationId xmlns:p14="http://schemas.microsoft.com/office/powerpoint/2010/main" val="652668250"/>
      </p:ext>
    </p:extLst>
  </p:cSld>
</p:sld>
</file>

<file path=ppt/slides/slide29.xml><?xml version="1.0" encoding="utf-8"?>
<p:sld xmlns:p="http://schemas.openxmlformats.org/presentationml/2006/main">
  <p:cSld>
    <p:bg>
      <p:bgPr>
        <a:solidFill xmlns:a="http://schemas.openxmlformats.org/drawingml/2006/main">
          <a:srgbClr val="FCFB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502669D-DBB2-4245-9B39-9273BE7332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00050"/>
            <a:ext cx="11239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7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70-90분, 본문에서 삶으로 이동한다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A243DBB-7622-4541-89BD-7BC4009ADE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43000"/>
            <a:ext cx="11239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7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매주 중심 본문을 깊이 읽고, 한 가지 질문과 한 가지 순종을 가져갑니다.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2ABB9E7-16A2-418A-AB8F-6D397C18F0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143250"/>
            <a:ext cx="10096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2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8A14043-C573-4089-8219-2F5E4683FB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02895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17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D560D40-B1A2-4368-8900-B7591DF79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638550"/>
            <a:ext cx="1714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2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본문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FD88F60-ED14-4F62-92A6-921A1F63DE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095750"/>
            <a:ext cx="171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42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15분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B40B6EA-C5A3-4056-836A-C9DC83B630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302895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17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1A8B8D2-C352-4967-86B9-A6C32368AA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3638550"/>
            <a:ext cx="1714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2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해설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13B5830-C6E8-4874-BA24-BFFD56AA25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4095750"/>
            <a:ext cx="171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42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15분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99CA96A-FB52-4762-AC18-85867AC893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02895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94A2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9705DC5-CB4F-40B2-A121-9D914CC4FA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638550"/>
            <a:ext cx="1714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2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대화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B4F9F27-F96D-4E38-846C-D920DA45BB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095750"/>
            <a:ext cx="171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42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30분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93B6783-C80E-4C56-85D2-CDC12B74E7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24875" y="302895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17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80DB3B3-AC0A-42BA-838D-9BC712827F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24875" y="3638550"/>
            <a:ext cx="1714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2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적용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20DC8A2-2B58-4690-A97B-A3E2B4D210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24875" y="4095750"/>
            <a:ext cx="171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42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15분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D74698C-ECAA-4A14-8C41-662B874BA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302895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17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8618C5A-E823-4F0A-B88E-698A224B7C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3638550"/>
            <a:ext cx="1714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2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기도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4659C19-8059-4A66-81CA-957EA6BE39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95750"/>
            <a:ext cx="171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42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10분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FFA86F0-8F4B-4FBC-985B-B2C71C61D4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143500"/>
            <a:ext cx="1619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57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진행 원칙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D93C148-99F8-4C0F-A929-44BDD912D7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095875"/>
            <a:ext cx="9429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7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정답을 빨리 말하기보다 본문에서 직접 발견하도록 기다리고,</a:t>
            </a:r>
          </a:p>
          <a:p xmlns:a="http://schemas.openxmlformats.org/drawingml/2006/main">
            <a:pPr algn="l">
              <a:defRPr sz="187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7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서로 다른 고백이 나올 때 평가보다 질문으로 대화를 이어갑니다.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D5C03D1-CD9E-4BF3-AF69-2C1CA02348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00800"/>
            <a:ext cx="9048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APPENDIX 1 · 6주 소그룹 가이드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094E660-C189-4DC6-BAD9-DA77710EB7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81750"/>
            <a:ext cx="523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29</a:t>
            </a:r>
          </a:p>
        </p:txBody>
      </p:sp>
    </p:spTree>
    <p:extLst>
      <p:ext uri="{BB962C8B-B14F-4D97-AF65-F5344CB8AC3E}">
        <p14:creationId xmlns:p14="http://schemas.microsoft.com/office/powerpoint/2010/main" val="25858334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CFB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46ED552-428E-4756-85A1-F3C09E079B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00050"/>
            <a:ext cx="11239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60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그리스도인은 예수를 멀리서 흉내 내는 사람이 아니다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6A37941-14A8-4B79-87CB-77C37D3870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733550"/>
            <a:ext cx="7239000" cy="2476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231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170579C-D1AB-4EA2-8CE5-5D714DDBEE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09800"/>
            <a:ext cx="65722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  <a:latin typeface="Pretendard"/>
                <a:ea typeface="Pretendard"/>
                <a:cs typeface="Pretendard"/>
              </a:defRPr>
            </a:pPr>
            <a:r>
              <a:rPr sz="27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믿음으로 그리스도와 연합하여,</a:t>
            </a:r>
          </a:p>
          <a:p xmlns:a="http://schemas.openxmlformats.org/drawingml/2006/main">
            <a:pPr algn="l">
              <a:defRPr sz="2700" b="1">
                <a:solidFill>
                  <a:srgbClr val="FFFFFF"/>
                </a:solidFill>
                <a:latin typeface="Pretendard"/>
                <a:ea typeface="Pretendard"/>
                <a:cs typeface="Pretendard"/>
              </a:defRPr>
            </a:pPr>
            <a:r>
              <a:rPr sz="27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성령의 역사로 그리스도를 닮아 가는 사람입니다.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11FD910-E250-468A-A7AB-E272F24402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1790700"/>
            <a:ext cx="3048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72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중요한 신학적 경계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1148BCB-EE7B-42F8-8FCD-4264AF89A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333625"/>
            <a:ext cx="304800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00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성령을 받은 사람이</a:t>
            </a:r>
          </a:p>
          <a:p xmlns:a="http://schemas.openxmlformats.org/drawingml/2006/main">
            <a:pPr algn="l">
              <a:defRPr sz="1800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00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‘그리스도’가 되는 것은 아닙니다.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800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00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예수님만이 약속된 메시아이십니다.</a:t>
            </a:r>
          </a:p>
          <a:p xmlns:a="http://schemas.openxmlformats.org/drawingml/2006/main">
            <a:pPr algn="l">
              <a:defRPr sz="1800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00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우리는 그리스도께 속하고,</a:t>
            </a:r>
          </a:p>
          <a:p xmlns:a="http://schemas.openxmlformats.org/drawingml/2006/main">
            <a:pPr algn="l">
              <a:defRPr sz="1800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00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그리스도 안에 있는 사람입니다.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0DF24F3-C01E-4338-9C1A-B6C8A574B2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0"/>
            <a:ext cx="8858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240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“내 안에 그리스도께서 사시는 것이라.”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A220511-8C99-4C52-B96F-2C98434436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505450"/>
            <a:ext cx="2857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350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— 갈라디아서 2:20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E43AEAF-0553-497A-8729-18B2AEC938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00800"/>
            <a:ext cx="9048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PROLOGUE · 핵심 문장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20D1D3A-A874-4313-B7D3-3607088239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81750"/>
            <a:ext cx="523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290607010"/>
      </p:ext>
    </p:extLst>
  </p:cSld>
</p:sld>
</file>

<file path=ppt/slides/slide30.xml><?xml version="1.0" encoding="utf-8"?>
<p:sld xmlns:p="http://schemas.openxmlformats.org/presentationml/2006/main">
  <p:cSld>
    <p:bg>
      <p:bgPr>
        <a:solidFill xmlns:a="http://schemas.openxmlformats.org/drawingml/2006/main">
          <a:srgbClr val="FCFB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EBED690-FA1E-4C95-ACFF-AC91F70BF2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38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6-WEEK GUIDE · 01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FBB5200-A9F3-49AB-B583-97B967C98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85800"/>
            <a:ext cx="11144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5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5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1주 · 너희는 나를 누구라 하느냐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154C686-B89C-401D-BE8B-39343509BA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14450"/>
            <a:ext cx="857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57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마가복음 8:27-30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4801086-21D6-431E-BA68-F4C56A010E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790700"/>
            <a:ext cx="11277600" cy="838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E4D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01D1B61-DF61-49C1-87A4-432461E81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971675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이번 주 핵심 질문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7E31E7E-1B60-45AF-A47C-33965033B5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1943100"/>
            <a:ext cx="8382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0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예수를 좋은 스승이 아니라 그리스도로 고백한다는 것은 무엇인가?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3F3C005-8097-44A3-B0AB-9713D2A603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990850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0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본문을 읽으며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69AB5D0-8ED6-4798-8113-25AEBE4D9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48050"/>
            <a:ext cx="28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1.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B5A6C33-0152-4FAA-975A-BFD3F47FCD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429000"/>
            <a:ext cx="5810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42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본문에서 사람들이 예수님을 누구라고 말하는지 찾습니다.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C00F013-5B4C-4A67-814A-C55585DCA8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076700"/>
            <a:ext cx="28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2.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E1FFB78-D717-4083-B823-72310BF8F1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057650"/>
            <a:ext cx="5810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42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베드로의 고백이 당시 유대인에게 가진 의미를 이야기합니다.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96EF6F3-B9CD-4989-9971-CCE96EEB01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705350"/>
            <a:ext cx="28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3.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C9B6BCC-0F5C-4403-9684-4B566BCFF0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686300"/>
            <a:ext cx="5810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42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각자가 현재 예수님을 어떤 분으로 경험하는지 나눕니다.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C297853-65DE-4935-A6D6-2C0CF58306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2990850"/>
            <a:ext cx="4733925" cy="1790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ED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55FA160-3398-405B-A3A2-3DF4D86D4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3238500"/>
            <a:ext cx="2762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42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진행자를 위한 포인트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F7C1418-0199-44BD-9592-388202E501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3657600"/>
            <a:ext cx="4143375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350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정답을 빨리 말하기보다 참가자가 본문에서 직접 발견하도록 기다립니다. 교리적 표현은 일상 경험과 연결하되 본문의 의미를 벗어나지 않게 합니다.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0D4037B-5C36-4BC3-9EBE-26B08EB1DD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4991100"/>
            <a:ext cx="4733925" cy="990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231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2097B9E-6388-4895-B478-DE0FB2AB92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520065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E8A48E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E8A48E"/>
                </a:solidFill>
                <a:latin typeface="Pretendard"/>
                <a:ea typeface="Pretendard"/>
                <a:cs typeface="Pretendard"/>
              </a:rPr>
              <a:t>이번 주 실천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DA38EB3-A5D2-4958-8261-D8132AD5E6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5495925"/>
            <a:ext cx="414337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7222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하루 한 번 “예수님은 나의 주님이십니다”라고 고백하며 중요한 선택 하나를 맡깁니다.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BB5FE48-B05E-481B-B641-E0F2D7DD78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00800"/>
            <a:ext cx="9048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6-WEEK GUIDE · WEEK 1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1519AEF-BAA6-4554-9133-F5E7EA8D9B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81750"/>
            <a:ext cx="523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1027293224"/>
      </p:ext>
    </p:extLst>
  </p:cSld>
</p:sld>
</file>

<file path=ppt/slides/slide31.xml><?xml version="1.0" encoding="utf-8"?>
<p:sld xmlns:p="http://schemas.openxmlformats.org/presentationml/2006/main">
  <p:cSld>
    <p:bg>
      <p:bgPr>
        <a:solidFill xmlns:a="http://schemas.openxmlformats.org/drawingml/2006/main">
          <a:srgbClr val="FCFB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C5A9885-0211-40DC-ABC3-0E62AF3429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38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6-WEEK GUIDE · 02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BC26ED6-C70E-4501-B8E9-8D86A02901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85800"/>
            <a:ext cx="11144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5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5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2주 · 말씀이 육신이 되다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CEA621E-0129-4352-882A-F50F412304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14450"/>
            <a:ext cx="857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57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요한복음 1:1-18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3696FAD-50EA-4E42-8556-8EA2654C21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790700"/>
            <a:ext cx="11277600" cy="838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E4D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A575B87-B48C-4793-B6E7-21895AE7FD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971675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이번 주 핵심 질문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7A3F0F6-8492-4180-9F95-962717E022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1943100"/>
            <a:ext cx="8382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0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예수를 통해 하나님을 본다는 것은 무엇인가?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333D7BD-D8A0-4D33-BDC1-78F052C0C2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990850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0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본문을 읽으며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3BC2CC7-FD0D-4713-B6F3-A38F7C13F3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48050"/>
            <a:ext cx="28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1.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E7A49E2-6FC0-4B66-A642-7553EE75E8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429000"/>
            <a:ext cx="5810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42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본문에서 ‘말씀’을 설명하는 표현에 표시합니다.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AC394AE-18C5-4B52-90CB-58D7605C4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076700"/>
            <a:ext cx="28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2.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6E3E28A-670D-4D9B-9BCC-96A68B5640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057650"/>
            <a:ext cx="5810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42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성육신이 우리의 고통·몸·일상에 주는 의미를 나눕니다.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FF7855F-79FA-443B-A810-24FD5CE240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705350"/>
            <a:ext cx="28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3.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171B4ED-C27B-46A9-96A4-6FC65CC830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686300"/>
            <a:ext cx="5810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42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내가 가진 하나님 이미지와 예수님의 모습이 다른 지점을 찾습니다.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76B8140-989A-4DD3-A747-2DD318428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2990850"/>
            <a:ext cx="4733925" cy="1790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ED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60AC687-F09B-47C8-8BD0-EB7ACF1255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3238500"/>
            <a:ext cx="2762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42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진행자를 위한 포인트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CFA8489-BC9A-41C6-A657-7850ADB0DB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3657600"/>
            <a:ext cx="4143375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350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성육신을 추상 교리로만 다루지 말고, 하나님이 우리의 실제 삶과 고통 안으로 들어오셨다는 복음으로 연결합니다.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999AA36-ABBA-4BF9-B5FF-2EEA64E883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4991100"/>
            <a:ext cx="4733925" cy="990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231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C6D3DBB-1F59-41C4-B207-4055D601F5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520065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E8A48E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E8A48E"/>
                </a:solidFill>
                <a:latin typeface="Pretendard"/>
                <a:ea typeface="Pretendard"/>
                <a:cs typeface="Pretendard"/>
              </a:rPr>
              <a:t>이번 주 실천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9C1F43F-A8F0-40C1-8F6D-CCC214B9E1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5495925"/>
            <a:ext cx="414337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7222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복음서에서 예수님이 한 사람을 대하는 장면을 읽고 “하나님은 이런 분이구나”를 기록합니다.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E5E3447-791E-4F80-A9AC-E743BA01EB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00800"/>
            <a:ext cx="9048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6-WEEK GUIDE · WEEK 2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02390F6-01AA-4056-8C87-A888591A19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81750"/>
            <a:ext cx="523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31</a:t>
            </a:r>
          </a:p>
        </p:txBody>
      </p:sp>
    </p:spTree>
    <p:extLst>
      <p:ext uri="{BB962C8B-B14F-4D97-AF65-F5344CB8AC3E}">
        <p14:creationId xmlns:p14="http://schemas.microsoft.com/office/powerpoint/2010/main" val="14055525"/>
      </p:ext>
    </p:extLst>
  </p:cSld>
</p:sld>
</file>

<file path=ppt/slides/slide32.xml><?xml version="1.0" encoding="utf-8"?>
<p:sld xmlns:p="http://schemas.openxmlformats.org/presentationml/2006/main">
  <p:cSld>
    <p:bg>
      <p:bgPr>
        <a:solidFill xmlns:a="http://schemas.openxmlformats.org/drawingml/2006/main">
          <a:srgbClr val="FCFB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906E96F-03DB-4D2E-A420-D5F9AD5111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38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6-WEEK GUIDE · 03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F02B5F4-C3B7-45AC-82BA-D0F4863EC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85800"/>
            <a:ext cx="11144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5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5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3주 · 왕이 십자가를 지다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716C2CA-B54F-4A57-B1EC-E556724B4F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14450"/>
            <a:ext cx="857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57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마가복음 10:42-45 + 고린도전서 15:1-8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F09BE03-C134-425C-8517-8441E52436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790700"/>
            <a:ext cx="11277600" cy="838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E4D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AE314E3-7BFF-449D-A2CC-4EACDBA3FE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971675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이번 주 핵심 질문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0E00256-7DEF-4F7B-A6F3-6D88B1F6DD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1943100"/>
            <a:ext cx="8382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0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왜 예수의 왕권은 섬김과 십자가로 드러나는가?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CA94756-839A-49ED-A8B2-87477A9AD8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990850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0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본문을 읽으며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BCCC2A3-3089-42D9-A8E8-4A8EA781BB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48050"/>
            <a:ext cx="28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1.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84B4705-F4A0-4617-BBF4-ADCF634DAF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429000"/>
            <a:ext cx="5810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42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세상의 권력 방식과 예수님의 방식을 비교합니다.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D756A8C-C405-4861-BE1D-9E88ECD7EE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076700"/>
            <a:ext cx="28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2.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3161CF7-F21A-4404-BBC7-9D153C390D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057650"/>
            <a:ext cx="5810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42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십자가와 부활을 복음의 중심으로 말하는 이유를 토론합니다.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497F211-0D84-492A-AC61-BD62D4F585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705350"/>
            <a:ext cx="28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3.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C92DB51-C6EC-4D92-AFA8-709160157C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686300"/>
            <a:ext cx="5810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42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내가 힘을 사용하는 자리에서 예수님의 방식은 무엇인지 나눕니다.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F44A3EE-7821-444B-ADD5-745358A047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2990850"/>
            <a:ext cx="4733925" cy="1790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ED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C74AB34-FB15-4DE8-9E1E-0B7E12E008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3238500"/>
            <a:ext cx="2762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42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진행자를 위한 포인트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9D52583-2BDA-4A38-BDF9-53E2E61F5E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3657600"/>
            <a:ext cx="4143375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350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십자가를 단지 겸손의 예로 축소하지 말고, 대속·화목·승리와 왕의 섬김을 함께 붙듭니다.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9AFF440-BA98-4D46-B9D3-7A808EFF41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4991100"/>
            <a:ext cx="4733925" cy="990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231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D2258D4-2348-405E-BCCB-7EB6DD9BC9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520065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E8A48E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E8A48E"/>
                </a:solidFill>
                <a:latin typeface="Pretendard"/>
                <a:ea typeface="Pretendard"/>
                <a:cs typeface="Pretendard"/>
              </a:rPr>
              <a:t>이번 주 실천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34522A1-6F48-4359-93BF-65207DC6BE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5495925"/>
            <a:ext cx="414337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이번 주 한 사람을 드러나지 않게 섬기는 행동을 실천합니다.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E61D589-C468-4BBE-A127-CC1472174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00800"/>
            <a:ext cx="9048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6-WEEK GUIDE · WEEK 3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E465DDB-8890-43C5-813A-884455EC5E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81750"/>
            <a:ext cx="523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32</a:t>
            </a:r>
          </a:p>
        </p:txBody>
      </p:sp>
    </p:spTree>
    <p:extLst>
      <p:ext uri="{BB962C8B-B14F-4D97-AF65-F5344CB8AC3E}">
        <p14:creationId xmlns:p14="http://schemas.microsoft.com/office/powerpoint/2010/main" val="1355489241"/>
      </p:ext>
    </p:extLst>
  </p:cSld>
</p:sld>
</file>

<file path=ppt/slides/slide33.xml><?xml version="1.0" encoding="utf-8"?>
<p:sld xmlns:p="http://schemas.openxmlformats.org/presentationml/2006/main">
  <p:cSld>
    <p:bg>
      <p:bgPr>
        <a:solidFill xmlns:a="http://schemas.openxmlformats.org/drawingml/2006/main">
          <a:srgbClr val="FCFB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64496CE-778D-43C7-B27E-7298F7C0C5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38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6-WEEK GUIDE · 04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57827B5-DFEB-418A-AB58-4ABA28FB84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85800"/>
            <a:ext cx="11144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5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5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4주 · 그리스도 안에 있는 사람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5A1C9CA-E86B-4363-8455-B3B5BCEB83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14450"/>
            <a:ext cx="857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57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갈라디아서 2:20 + 로마서 6:1-11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8499E8B-E799-4CD4-8933-C1AD0DC9CF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790700"/>
            <a:ext cx="11277600" cy="838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E4D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559920F-F779-40E2-8018-D486B41CF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971675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이번 주 핵심 질문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661583A-30D0-4CEE-AD7C-5D01574EE6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1943100"/>
            <a:ext cx="8382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0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“내 안에 그리스도께서 사신다”는 말은 무엇을 뜻하는가?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FB89864-018E-4B81-AAE7-7DDEB32B9A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990850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0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본문을 읽으며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A934BE7-721B-4A58-AE9C-DB630DBB94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48050"/>
            <a:ext cx="28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1.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3297563-F125-4C4B-99B7-E8D35F10E3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429000"/>
            <a:ext cx="5810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42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그리스도와 함께 죽고 산다는 표현을 본문에서 찾습니다.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5F5F25A-66AE-4D91-937C-77076E3CF0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076700"/>
            <a:ext cx="28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2.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8B7BD85-F185-4F53-B6D9-C003284FE0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057650"/>
            <a:ext cx="5810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42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정체성을 성취와 타인의 평가에서 찾을 때 생기는 문제를 나눕니다.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AA9707B-9139-4BCA-80B5-BA284C240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705350"/>
            <a:ext cx="28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3.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479EE1F-17B5-4D99-81AB-5EE54907E1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686300"/>
            <a:ext cx="5810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42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‘나는 그리스도가 아니라 그리스도 안에 있는 사람’이라는 경계를 확인합니다.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CA569CE-5D7D-426B-8923-2EF5863A98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2990850"/>
            <a:ext cx="4733925" cy="1790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ED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9958BAB-D0DA-4E5F-A608-CDC400716F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3238500"/>
            <a:ext cx="2762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42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진행자를 위한 포인트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F140AC2-50BE-44B1-86F3-8CC70AC60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3657600"/>
            <a:ext cx="4143375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350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‘내가 그리스도다’라는 표현을 피하고, 그리스도 안에 있음과 성령의 내주를 성경적으로 구분합니다.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29AAEA0-FF23-475D-9B47-BC2EB407F2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4991100"/>
            <a:ext cx="4733925" cy="990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231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7B876D4-1C39-4A1E-B976-BBE1A10A44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520065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E8A48E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E8A48E"/>
                </a:solidFill>
                <a:latin typeface="Pretendard"/>
                <a:ea typeface="Pretendard"/>
                <a:cs typeface="Pretendard"/>
              </a:rPr>
              <a:t>이번 주 실천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D5A1C03-2775-4BA4-82F0-749BE8D344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5495925"/>
            <a:ext cx="414337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7222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나를 가장 강하게 정의하는 세 가지를 적고, 그 위에 “나는 그리스도 안에 있다”를 씁니다.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79148D8-04EA-4516-A73A-77C7D6FE78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00800"/>
            <a:ext cx="9048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6-WEEK GUIDE · WEEK 4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0A80EA1-9E97-4C05-AA81-50926633FA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81750"/>
            <a:ext cx="523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33</a:t>
            </a:r>
          </a:p>
        </p:txBody>
      </p:sp>
    </p:spTree>
    <p:extLst>
      <p:ext uri="{BB962C8B-B14F-4D97-AF65-F5344CB8AC3E}">
        <p14:creationId xmlns:p14="http://schemas.microsoft.com/office/powerpoint/2010/main" val="1492596241"/>
      </p:ext>
    </p:extLst>
  </p:cSld>
</p:sld>
</file>

<file path=ppt/slides/slide34.xml><?xml version="1.0" encoding="utf-8"?>
<p:sld xmlns:p="http://schemas.openxmlformats.org/presentationml/2006/main">
  <p:cSld>
    <p:bg>
      <p:bgPr>
        <a:solidFill xmlns:a="http://schemas.openxmlformats.org/drawingml/2006/main">
          <a:srgbClr val="FCFB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7D9D5E8-78F3-483F-88BE-4D7017A0D6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38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6-WEEK GUIDE · 05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B9D1E66-C21B-4EC3-90F2-EF3EAE7AB5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85800"/>
            <a:ext cx="11144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5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5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5주 · 성령으로 살아가는 사람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387CBB6-51DF-4EA8-9507-B7B47613D9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14450"/>
            <a:ext cx="857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57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로마서 8:1-17 + 갈라디아서 5:16-25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2E627FE-468C-478B-9D9E-786BE494F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790700"/>
            <a:ext cx="11277600" cy="838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E4D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0E63BCE-B948-4B18-A8BF-B27297C808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971675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이번 주 핵심 질문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0521069-13B8-4AA2-B419-8F227C0DDD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1943100"/>
            <a:ext cx="8382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0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예수를 닮아가는 일에서 성령과 우리의 순종은 어떻게 함께 일하는가?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941DBD3-2446-4EA1-A266-A588892FB4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990850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0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본문을 읽으며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07865B8-E866-4E98-BB11-B93FF2C14B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48050"/>
            <a:ext cx="28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1.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C93C66F-E0FD-4E9D-B27F-51D6936133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429000"/>
            <a:ext cx="5810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42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로마서 8장에서 성령이 하시는 일을 찾아봅니다.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2D8A3BB-CBEC-4F30-83BF-955AC662B0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076700"/>
            <a:ext cx="28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2.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91D23AF-7E2F-465E-AECB-FC4B15107D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057650"/>
            <a:ext cx="5810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42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성령의 열매 가운데 요즘 내게 가장 필요한 열매를 고릅니다.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FC5C48F-7133-436D-AEC5-306C89EFA3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705350"/>
            <a:ext cx="28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3.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0219C6D-3BB1-4F26-8D48-907F26111F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686300"/>
            <a:ext cx="5810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42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‘더 노력해야 한다’는 신앙과 ‘성령을 따라 걷는’ 신앙의 차이를 나눕니다.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259572C-28CB-489E-9EB2-A1C07DBEEA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2990850"/>
            <a:ext cx="4733925" cy="1790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ED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C364387-AD0C-4FFD-9207-545686CFE0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3238500"/>
            <a:ext cx="2762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42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진행자를 위한 포인트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6B9572D-7BF9-416A-9885-9B3C10E2A1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3657600"/>
            <a:ext cx="4143375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350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성령을 감정적 체험으로 축소하지 말고 내주·기록하게 하심·열매·순종을 함께 다룹니다.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D000C50-A748-4C33-8AB6-0FD3CFF42A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4991100"/>
            <a:ext cx="4733925" cy="990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231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2B5419D-C7B2-4F0D-A8A6-F78088E90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520065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E8A48E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E8A48E"/>
                </a:solidFill>
                <a:latin typeface="Pretendard"/>
                <a:ea typeface="Pretendard"/>
                <a:cs typeface="Pretendard"/>
              </a:rPr>
              <a:t>이번 주 실천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52F8C71-0A9E-453A-A24E-89F53BC0D9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5495925"/>
            <a:ext cx="414337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7222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하루를 마치며 ‘육체의 욕망을 따른 순간’과 ‘성령을 따른 순간’을 각각 기록합니다.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1B0C2BB-29C0-4E50-9ED9-05CA8CDECD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00800"/>
            <a:ext cx="9048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6-WEEK GUIDE · WEEK 5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781B8B6-2E9C-4F5D-85A1-70652AD9E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81750"/>
            <a:ext cx="523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34</a:t>
            </a:r>
          </a:p>
        </p:txBody>
      </p:sp>
    </p:spTree>
    <p:extLst>
      <p:ext uri="{BB962C8B-B14F-4D97-AF65-F5344CB8AC3E}">
        <p14:creationId xmlns:p14="http://schemas.microsoft.com/office/powerpoint/2010/main" val="348822329"/>
      </p:ext>
    </p:extLst>
  </p:cSld>
</p:sld>
</file>

<file path=ppt/slides/slide35.xml><?xml version="1.0" encoding="utf-8"?>
<p:sld xmlns:p="http://schemas.openxmlformats.org/presentationml/2006/main">
  <p:cSld>
    <p:bg>
      <p:bgPr>
        <a:solidFill xmlns:a="http://schemas.openxmlformats.org/drawingml/2006/main">
          <a:srgbClr val="FCFB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8FCE174-F28B-46F4-99AB-6DC5B3F1D0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38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6-WEEK GUIDE · 06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7AE1F73-01A8-4565-8DD8-4CB5157F04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85800"/>
            <a:ext cx="11144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5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5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6주 · 그리스도의 몸으로 세상 속에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DF76494-8287-477A-AEF8-8354BBC754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14450"/>
            <a:ext cx="857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57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고린도전서 12:12-27 + 마태복음 5:13-16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45CA691-5AC1-462E-9875-A7819E2F7F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790700"/>
            <a:ext cx="11277600" cy="838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E4D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F69555B-1A89-40F0-819D-A3B527DEA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971675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이번 주 핵심 질문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70085BA-060D-4994-A350-17C10997F2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1943100"/>
            <a:ext cx="8382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0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우리 공동체를 통해 사람들은 어떤 예수를 보게 되는가?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9DB53FC-40C9-42A5-BC79-059C0AB52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990850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0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본문을 읽으며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5184705-A7FD-406F-AEF5-DBE6C2F00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48050"/>
            <a:ext cx="28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1.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2CC0821-1D6B-49CE-8082-630164D5A2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429000"/>
            <a:ext cx="5810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42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몸의 비유가 공동체에 대해 가르치는 내용을 찾습니다.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211C278-5F31-408E-8A0E-1B0C103C3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076700"/>
            <a:ext cx="28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2.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9D2434B-990B-4352-824A-F41D4720B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057650"/>
            <a:ext cx="5810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42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선한 행실과 선한 영향력의 차이를 이야기합니다.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337EFB9-24D2-44E3-AD1A-5EED3F0B55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705350"/>
            <a:ext cx="28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3.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BE5A62D-69DF-4BD8-808B-E5D5120F65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686300"/>
            <a:ext cx="5810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42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공동체가 다음 한 달 동안 함께 실천할 선한 일을 정합니다.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33782FC-4FA1-4DC2-8B3B-686C210358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2990850"/>
            <a:ext cx="4733925" cy="1790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ED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A5F952C-552A-4C5F-914D-AD221801F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3238500"/>
            <a:ext cx="2762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42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진행자를 위한 포인트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7B05423-853B-48DA-B0B8-3BF3CA65D8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3657600"/>
            <a:ext cx="4143375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350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개인의 적용으로 끝내지 말고 공동체 전체가 함께 감당할 작은 섬김으로 연결합니다.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A55F3E0-DF9B-4B10-A2F1-EE03D99B39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4991100"/>
            <a:ext cx="4733925" cy="990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231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4FA91F9-3239-4F16-BDFD-1441B6DD4F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520065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E8A48E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E8A48E"/>
                </a:solidFill>
                <a:latin typeface="Pretendard"/>
                <a:ea typeface="Pretendard"/>
                <a:cs typeface="Pretendard"/>
              </a:rPr>
              <a:t>이번 주 실천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CFDFF73-3A23-44F1-BC6D-C5AD345B91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5495925"/>
            <a:ext cx="414337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7222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개인 적용을 넘어 소그룹 전체가 함께 실천할 한 가지 섬김을 계획합니다.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6B30172-F100-4A14-AC35-F283E60A11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00800"/>
            <a:ext cx="9048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6-WEEK GUIDE · WEEK 6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82E36F0-BA16-4D8C-AD27-65D5E6AA63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81750"/>
            <a:ext cx="523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35</a:t>
            </a:r>
          </a:p>
        </p:txBody>
      </p:sp>
    </p:spTree>
    <p:extLst>
      <p:ext uri="{BB962C8B-B14F-4D97-AF65-F5344CB8AC3E}">
        <p14:creationId xmlns:p14="http://schemas.microsoft.com/office/powerpoint/2010/main" val="951917544"/>
      </p:ext>
    </p:extLst>
  </p:cSld>
</p:sld>
</file>

<file path=ppt/slides/slide36.xml><?xml version="1.0" encoding="utf-8"?>
<p:sld xmlns:p="http://schemas.openxmlformats.org/presentationml/2006/main">
  <p:cSld>
    <p:bg>
      <p:bgPr>
        <a:solidFill xmlns:a="http://schemas.openxmlformats.org/drawingml/2006/main">
          <a:srgbClr val="FCFB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EDB9BAC-D307-4BC7-9448-FDD56B9D84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00050"/>
            <a:ext cx="11239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5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5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교재보다 성경 본문을 직접 읽는 것이 먼저입니다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67E0D2C-A139-4E43-AD99-3043438437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62050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65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핵심 성경본문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90EAB25-7906-47B3-B019-957551BD03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714500"/>
            <a:ext cx="3333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50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예수 그리스도의 정체성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E5063AD-6C48-47CE-A41F-DB7F1A8E4C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076450"/>
            <a:ext cx="3333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27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막 8:27-30 · 요 1:1-18 · 빌 2:5-11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C22145E-0CB2-4AF9-B3F9-E25F332C49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1714500"/>
            <a:ext cx="3333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50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하나님 나라와 왕권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E4C676C-F39D-4142-BEDF-54B27B3733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2076450"/>
            <a:ext cx="3333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27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막 1:14-15 · 막 10:42-45 · 요 18:33-37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9933D5C-5BEE-4DE2-8A06-BA52862BF5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743200"/>
            <a:ext cx="3333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50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십자가와 부활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43EF778-B1BE-4761-B695-F046D9E112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105150"/>
            <a:ext cx="3333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27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사 53장 · 막 15-16장 · 고전 15장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E1B8B36-7561-437F-A819-8DAE49D3EB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2743200"/>
            <a:ext cx="3333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50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그리스도와의 연합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C905477-01DE-4A1C-93C3-0729102C9C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3105150"/>
            <a:ext cx="3333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27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롬 6:1-11 · 갈 2:20 · 고후 5:17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45EF01A-55B0-412D-9C52-72A7567E33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771900"/>
            <a:ext cx="3333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50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성령의 내주와 변화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64C679C-795A-418E-993D-C07C271D97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133850"/>
            <a:ext cx="3333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27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요 14:16-20 · 롬 8:1-17 · 갈 5:16-25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2A85CFF-F6D5-421E-94DB-894A8318F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3771900"/>
            <a:ext cx="3333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50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제자도와 공동체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ACDDF52-47C2-41DC-AA0D-1CEE9845AB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4133850"/>
            <a:ext cx="3333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27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막 8:34-35 · 고전 12:12-27 · 엡 4:1-16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80083E6-CDE6-43BB-ADF2-F9EF7EA84A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800600"/>
            <a:ext cx="3333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50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세상 속의 삶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93A8996-A88D-4F98-B7E6-746F8716BD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162550"/>
            <a:ext cx="3333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27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마 5:13-16 · 벧전 2:12 · 고후 2:14-16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61D98D5-ED7C-4A5F-B316-BEADE43D37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1581150"/>
            <a:ext cx="3714750" cy="415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ED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C7A94C0-A1A3-45FE-9474-1F66F6EFD6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186690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0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읽는 방법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047B40C-7FF0-4564-AC7D-0E9C599AC1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2457450"/>
            <a:ext cx="3048000" cy="2667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162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650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한 구절만 떼어내 결론을 만들기보다 앞뒤 문맥을 함께 읽습니다.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650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650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반복되는 단어·명령·약속·인물의 반응을 표시합니다.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650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650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먼저 묻습니다.</a:t>
            </a:r>
          </a:p>
          <a:p xmlns:a="http://schemas.openxmlformats.org/drawingml/2006/main">
            <a:pPr algn="l">
              <a:defRPr sz="1650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650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“이 본문은 하나님과 그리스도에 대해 무엇을 보여 주는가?”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650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650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그다음 오늘 우리의 순종으로 연결합니다.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92848F6-7D7A-45C3-AE6B-006BF4136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00800"/>
            <a:ext cx="9048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APPENDIX 2 · 핵심 성경본문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D532F0D-44A7-44D1-9042-73A2DBCE2A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81750"/>
            <a:ext cx="523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36</a:t>
            </a:r>
          </a:p>
        </p:txBody>
      </p:sp>
    </p:spTree>
    <p:extLst>
      <p:ext uri="{BB962C8B-B14F-4D97-AF65-F5344CB8AC3E}">
        <p14:creationId xmlns:p14="http://schemas.microsoft.com/office/powerpoint/2010/main" val="1361316602"/>
      </p:ext>
    </p:extLst>
  </p:cSld>
</p:sld>
</file>

<file path=ppt/slides/slide37.xml><?xml version="1.0" encoding="utf-8"?>
<p:sld xmlns:p="http://schemas.openxmlformats.org/presentationml/2006/main">
  <p:cSld>
    <p:bg>
      <p:bgPr>
        <a:solidFill xmlns:a="http://schemas.openxmlformats.org/drawingml/2006/main">
          <a:srgbClr val="FCFB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EA6D46A-51A8-40DD-B077-E1B0E2B9DF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00050"/>
            <a:ext cx="11239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5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5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성경을 대신하지 않고, 더 깊이 읽도록 돕는 책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41A0E3C-9AF5-4382-BB04-7F68A07955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2875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01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2E47D78-E472-483A-8628-A1E9527FF9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409700"/>
            <a:ext cx="4953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7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존 스토트 · 《기독교의 기본 진리》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D009C12-04BA-494D-8EDD-B5E562CD97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885950"/>
            <a:ext cx="4953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350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예수 그리스도와 구원의 핵심을 균형 있게 정리합니다.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6FCFE63-436B-4C6C-B6A5-B46E6C10CA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628900"/>
            <a:ext cx="5334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2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1EC189C-1867-4EF5-A782-BC87F518F1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142875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68DCFBC-0D14-4F74-A10D-CF13127FFC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1409700"/>
            <a:ext cx="4953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7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팀 켈러 · 《왕의 십자가》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AF4E279-D5E7-42BF-9249-6F2D958FE6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1885950"/>
            <a:ext cx="4953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350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마가복음을 따라 정체성·하나님 나라·십자가를 풀어갑니다.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8D33104-856D-4CC1-95D7-849F70809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2628900"/>
            <a:ext cx="5334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2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E6BDBD4-A2E7-4EA9-BF46-C73EAC07D7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93370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03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EA5459C-01E6-43CA-9D9C-FCDCEBE3D2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914650"/>
            <a:ext cx="4953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7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C. S. 루이스 · 《순전한 기독교》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541E642-1D34-4DBC-9959-3047168917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390900"/>
            <a:ext cx="4953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350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기독교 신앙의 전제와 예수에 대한 고백을 이성적으로 탐구합니다.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656ED44-41AA-40B1-8F79-DDEF2033D7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133850"/>
            <a:ext cx="5334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2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99C014B-16E2-4B35-B034-14F267B31C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293370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04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22129DD-9C76-4E08-B4AA-6D8A5C5DBD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2914650"/>
            <a:ext cx="4953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7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존 스토트 · 《제자도》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266C25B-2B5D-4FAD-9A71-F2AD4DFDA5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3390900"/>
            <a:ext cx="4953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350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그리스도인의 성숙과 실제적인 제자도를 압축적으로 다룹니다.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DE31CDB-2A19-49D5-B26B-DB767C0794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4133850"/>
            <a:ext cx="5334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2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F8E0448-21C8-4337-857B-84D3D90C8B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43865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05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3040B8C-620D-4897-8124-74D62D9E79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419600"/>
            <a:ext cx="4953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7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헨리 나우웬 · 《예수의 길》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718417A-4847-45DC-A895-2EF494D0D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895850"/>
            <a:ext cx="4953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350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성공·인정·자기증명을 내려놓고 예수의 낮아짐을 묵상하게 합니다.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C93D6F5-546E-4BAB-B47A-69480CB5DD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443865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06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11FD22C-2D3B-4B87-BEF4-F3163CB210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4419600"/>
            <a:ext cx="4953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7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디트리히 본회퍼 · 《나를 따르라》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561EBCE-AB94-4697-9321-8D577B17FD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4895850"/>
            <a:ext cx="4953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350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은혜와 순종, 제자도의 대가를 깊이 묻는 고전입니다.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1809FA6-DDC4-4935-85D4-DECC1E0C7C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00800"/>
            <a:ext cx="9048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APPENDIX 3 · 함께 읽을 책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4BF138F-A9F2-4FAE-9A59-6231C0CE5C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81750"/>
            <a:ext cx="523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37</a:t>
            </a:r>
          </a:p>
        </p:txBody>
      </p:sp>
    </p:spTree>
    <p:extLst>
      <p:ext uri="{BB962C8B-B14F-4D97-AF65-F5344CB8AC3E}">
        <p14:creationId xmlns:p14="http://schemas.microsoft.com/office/powerpoint/2010/main" val="780278413"/>
      </p:ext>
    </p:extLst>
  </p:cSld>
</p:sld>
</file>

<file path=ppt/slides/slide38.xml><?xml version="1.0" encoding="utf-8"?>
<p:sld xmlns:p="http://schemas.openxmlformats.org/presentationml/2006/main">
  <p:cSld>
    <p:bg>
      <p:bgPr>
        <a:solidFill xmlns:a="http://schemas.openxmlformats.org/drawingml/2006/main">
          <a:srgbClr val="FCFB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785EBFB-9EEE-4046-B24C-58D0448469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00050"/>
            <a:ext cx="11239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60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읽고 끝내지 않고, 나의 언어로 고백합니다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EC95A83-EEEA-4D72-943D-0C0B85B512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478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17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E4CA1F0-9A01-4F79-A3B7-40C7A8D658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504950"/>
            <a:ext cx="323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  <a:latin typeface="Pretendard"/>
                <a:ea typeface="Pretendard"/>
                <a:cs typeface="Pretendard"/>
              </a:defRPr>
            </a:pPr>
            <a:r>
              <a:rPr sz="12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1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FD6E10D-1116-4118-A77B-3AC9DE0097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1428750"/>
            <a:ext cx="4953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7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나는 예수 그리스도를 누구라고 고백하는가?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08BBEF8-1BE5-4D09-B066-0FD4D03400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2228850"/>
            <a:ext cx="4762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2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5B2A705-ADF1-4B58-8AFA-2B2430EAE6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14478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17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C57FFAF-8D9B-4B0D-9840-C9540D53AE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1504950"/>
            <a:ext cx="323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  <a:latin typeface="Pretendard"/>
                <a:ea typeface="Pretendard"/>
                <a:cs typeface="Pretendard"/>
              </a:defRPr>
            </a:pPr>
            <a:r>
              <a:rPr sz="12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2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008AB54-416B-43AD-A999-21152B0CCA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1428750"/>
            <a:ext cx="4953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7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내가 예수님을 오해하고 있었던 부분은 무엇인가?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55EC385-1893-44F8-9B0E-2C08A5BB93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228850"/>
            <a:ext cx="4762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2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1624E3C-0AF3-4A7D-A6B5-DBD6066A07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9337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17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F5EED55-3B26-4E5E-B8F2-22B398D67D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990850"/>
            <a:ext cx="323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  <a:latin typeface="Pretendard"/>
                <a:ea typeface="Pretendard"/>
                <a:cs typeface="Pretendard"/>
              </a:defRPr>
            </a:pPr>
            <a:r>
              <a:rPr sz="12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3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108B739-A1DD-4F33-8ABB-F076F9968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2914650"/>
            <a:ext cx="4953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7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나는 나의 정체성을 무엇으로 증명하려 하는가?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6EF14DE-3EDB-4CC9-A07A-7EA1321E2E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714750"/>
            <a:ext cx="4762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2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39E04CA-9796-4816-A9C6-06F031FF97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29337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17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C2644CB-F1FB-4326-9ED4-8794465C7D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2990850"/>
            <a:ext cx="323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  <a:latin typeface="Pretendard"/>
                <a:ea typeface="Pretendard"/>
                <a:cs typeface="Pretendard"/>
              </a:defRPr>
            </a:pPr>
            <a:r>
              <a:rPr sz="12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4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13DD764-7D1F-447B-9761-3F6600BE01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914650"/>
            <a:ext cx="4953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7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성령의 열매 가운데 지금 가장 부족하다고 느끼는 것은 무엇인가?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86FB52A-9288-4F2A-AD4A-EB9AE8A3A8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714750"/>
            <a:ext cx="4762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2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3079A6B-7408-4F80-8B43-600974FBDF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4196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17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3CEB025-1C5B-40DA-87F3-F1931F755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476750"/>
            <a:ext cx="323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  <a:latin typeface="Pretendard"/>
                <a:ea typeface="Pretendard"/>
                <a:cs typeface="Pretendard"/>
              </a:defRPr>
            </a:pPr>
            <a:r>
              <a:rPr sz="12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5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91D6199-8496-4A95-9341-D4C47C00A8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4400550"/>
            <a:ext cx="4953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7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예수를 따른다는 이유로 내려놓아야 할 한 가지는 무엇인가?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D42ED62-66F5-41B8-980B-1134C627E8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5200650"/>
            <a:ext cx="4762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2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0264C8D-F334-49E8-9140-7C2AFC250F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44196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94A2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35D94E4-2FF5-4FF7-AD7A-AC63EDC608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4476750"/>
            <a:ext cx="323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  <a:latin typeface="Pretendard"/>
                <a:ea typeface="Pretendard"/>
                <a:cs typeface="Pretendard"/>
              </a:defRPr>
            </a:pPr>
            <a:r>
              <a:rPr sz="12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6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A2C105C-7DA3-42AB-947D-3AFCE5F174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4400550"/>
            <a:ext cx="4953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7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우리 공동체를 통해 세상이 경험했으면 하는 예수님의 모습은 무엇인가?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118D88D-FAB2-433D-8A50-467FFC2871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5200650"/>
            <a:ext cx="4762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2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8D0D74A-253E-4E6F-8720-BBF78723BD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810250"/>
            <a:ext cx="10668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6E7968"/>
                </a:solidFill>
                <a:latin typeface="Pretendard"/>
                <a:ea typeface="Pretendard"/>
                <a:cs typeface="Pretendard"/>
              </a:defRPr>
            </a:pPr>
            <a:r>
              <a:rPr sz="1725" b="1">
                <a:solidFill>
                  <a:srgbClr val="6E7968"/>
                </a:solidFill>
                <a:latin typeface="Pretendard"/>
                <a:ea typeface="Pretendard"/>
                <a:cs typeface="Pretendard"/>
              </a:rPr>
              <a:t>기록할 때 정답처럼 쓰지 말고, 지금의 고백과 다음 순종을 솔직하게 적습니다.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313DF38-2B93-4C79-87B3-B49E8E2AED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00800"/>
            <a:ext cx="9048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APPENDIX 4 · 개인 묵상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E4F9348-41E7-49C5-9295-C5161139EC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81750"/>
            <a:ext cx="523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38</a:t>
            </a:r>
          </a:p>
        </p:txBody>
      </p:sp>
    </p:spTree>
    <p:extLst>
      <p:ext uri="{BB962C8B-B14F-4D97-AF65-F5344CB8AC3E}">
        <p14:creationId xmlns:p14="http://schemas.microsoft.com/office/powerpoint/2010/main" val="686220462"/>
      </p:ext>
    </p:extLst>
  </p:cSld>
</p:sld>
</file>

<file path=ppt/slides/slide39.xml><?xml version="1.0" encoding="utf-8"?>
<p:sld xmlns:p="http://schemas.openxmlformats.org/presentationml/2006/main">
  <p:cSld>
    <p:bg>
      <p:bgPr>
        <a:solidFill xmlns:a="http://schemas.openxmlformats.org/drawingml/2006/main">
          <a:srgbClr val="FCFB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6A73F5B-231B-4661-8A6B-E0AF974965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7700"/>
            <a:ext cx="1066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42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마지막 고백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A226D55-727A-4753-BAF3-E2A81897D8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1714500"/>
            <a:ext cx="9334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0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40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“우리가 그리스도가 되는 것이 아니라,</a:t>
            </a:r>
          </a:p>
          <a:p xmlns:a="http://schemas.openxmlformats.org/drawingml/2006/main">
            <a:pPr algn="ctr">
              <a:defRPr sz="40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40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그리스도께서 우리 안에 거하십니다.”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E7E79D7-7354-44D8-AFC8-11E6677361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3905250"/>
            <a:ext cx="952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4A2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1F26647-F0C6-4E5B-AB2A-69F6EBECA2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4362450"/>
            <a:ext cx="7429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950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성령께서 우리 안에서 역사하시기 때문에 우리는 그리스도를 따라갈 수 있습니다.</a:t>
            </a:r>
          </a:p>
          <a:p xmlns:a="http://schemas.openxmlformats.org/drawingml/2006/main">
            <a:pPr algn="ctr">
              <a:defRPr sz="1950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950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그분의 생명은 일상의 사랑·용서·섬김·정직·인내를 통해 드러납니다.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10E68E2-424C-4E91-A1E8-D8EE9C6319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5657850"/>
            <a:ext cx="7429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57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“내 안에 그리스도께서 사시는 것이라.” — 갈라디아서 2:20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BA39553-B063-47D3-9307-71B528086B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00800"/>
            <a:ext cx="9048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FINIS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B984646-F74C-4902-A21E-147F065393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81750"/>
            <a:ext cx="523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39</a:t>
            </a:r>
          </a:p>
        </p:txBody>
      </p:sp>
    </p:spTree>
    <p:extLst>
      <p:ext uri="{BB962C8B-B14F-4D97-AF65-F5344CB8AC3E}">
        <p14:creationId xmlns:p14="http://schemas.microsoft.com/office/powerpoint/2010/main" val="209880370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CFB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7C11CE2-1157-441C-90FC-44A38C8925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00050"/>
            <a:ext cx="11239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60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한 번에 읽기보다, 함께 읽고 말하고 살아냅니다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A37576A-D8B0-4EA8-B4BF-F318774FD7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6205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65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권장 진행 방식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965668C-A52F-499D-A189-75235CF78C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667000"/>
            <a:ext cx="10572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2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4B3C25D-8CAE-41BF-94B2-0A4EC7FF3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590800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17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4E9DEDA-702F-4F27-8CCE-DCD964D70C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48000"/>
            <a:ext cx="180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0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본문 읽기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806A77E-B802-48AD-B8B4-AD2831534B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4671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10-15분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A8DD28A-5735-45FA-A1F6-DA38E2B26C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924300"/>
            <a:ext cx="18097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중심 본문을 소리 내어 함께 읽습니다.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6121291-55C9-443D-8695-29A60EF9DC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38450" y="2590800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17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2431411-6DD1-4D1B-BAA7-E7E1DE21B3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38450" y="3048000"/>
            <a:ext cx="180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0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내용 이해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F0236C7-5384-4129-A7FC-B16DE242F8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38450" y="34671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15-20분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CEC2664-1454-44BA-8B7B-B901F56223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38450" y="3924300"/>
            <a:ext cx="18097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역사적·신학적 의미를 정리합니다.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62AB191-3310-41A7-B856-5482B5EBE6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590800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94A2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61CC36B-A411-4C70-94EF-0B15D44D33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048000"/>
            <a:ext cx="180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0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대화와 질문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BC7FA79-C369-4050-9CE2-B4F2684D65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4671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25-35분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1A587F8-C1E8-4E2A-A16E-852E7C6A0A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924300"/>
            <a:ext cx="18097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정답보다 자신의 언어로 말하도록 돕습니다.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5526BAF-7405-49F4-994C-F2ACEF299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2590800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17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28728C7-F369-4900-A7CF-404BF01D72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048000"/>
            <a:ext cx="180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0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삶의 적용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FD27BAD-1ABC-4031-8B5D-450F03FC39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4671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10-15분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330FCAA-F36B-4D1F-B537-52784D700F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924300"/>
            <a:ext cx="18097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이번 주 순종할 한 가지를 구체화합니다.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719CE08-1DD8-4A3D-B091-CF7C14DDB8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2590800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17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60EB9ED-E43C-4D52-8720-E00423C672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3048000"/>
            <a:ext cx="180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0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기도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1201590-C6DA-410F-B97E-F5ADA01E11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34671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10분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12FEC6A-4AD6-4DE6-AA37-38A8A2498B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3924300"/>
            <a:ext cx="18097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고백과 결단을 놓고 서로를 위해 기도합니다.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95D27EE-2BAD-400B-AEFC-392A6F8BB1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505450"/>
            <a:ext cx="10953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6E7968"/>
                </a:solidFill>
                <a:latin typeface="Pretendard"/>
                <a:ea typeface="Pretendard"/>
                <a:cs typeface="Pretendard"/>
              </a:defRPr>
            </a:pPr>
            <a:r>
              <a:rPr sz="2025" b="1">
                <a:solidFill>
                  <a:srgbClr val="6E7968"/>
                </a:solidFill>
                <a:latin typeface="Pretendard"/>
                <a:ea typeface="Pretendard"/>
                <a:cs typeface="Pretendard"/>
              </a:rPr>
              <a:t>진행자는 설명자가 아니라, 참가자가 본문을 발견하도록 기다리는 사람입니다.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3D7C19F-425D-4121-8BAF-1B72D58B70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00800"/>
            <a:ext cx="9048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HOW TO USE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62FED7B-7FA6-416E-9CDE-616427C2B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81750"/>
            <a:ext cx="523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73079485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CFB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37449C02-2876-428C-80C7-0A179688C4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00050"/>
            <a:ext cx="11239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7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아홉 장이 두 질문에 답한다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739AE36-E5A7-4F98-8783-E54158D86D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52550"/>
            <a:ext cx="5143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80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PART 1 · 예수 그리스도는 누구신가?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2FBEE5A-1888-40CF-BDA5-55D823B6C5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1352550"/>
            <a:ext cx="5143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80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PART 2 · 그리스도인은 누구인가?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5BA5D36-C6EB-4DCC-A980-565425C1CE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047875"/>
            <a:ext cx="5238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7D5BC37-C43B-44C9-8D33-9761F50C3C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019300"/>
            <a:ext cx="447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0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예수와 그리스도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50361E5-881C-4DDD-85E5-35D5B64E4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562225"/>
            <a:ext cx="5143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2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2BCB567-04D4-4801-B404-32827665A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924175"/>
            <a:ext cx="5238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02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9F75CBA-CDFC-4A86-814A-DC13F12ED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895600"/>
            <a:ext cx="447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0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말씀이 육신이 되다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3435C18-1035-41AF-A7DD-6802835C41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38525"/>
            <a:ext cx="5143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2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88544BF-C1CA-4BF3-A615-29B3447F11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800475"/>
            <a:ext cx="5238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03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5D667E3-0D07-43B8-B252-877DAA3745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771900"/>
            <a:ext cx="447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0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하나님 나라의 왕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066FFB2-001B-46D6-BEAC-1C68DDC95C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314825"/>
            <a:ext cx="5143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2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14F0114-CEDE-4454-8553-66D0D30477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676775"/>
            <a:ext cx="5238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04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E9E55A0-EBD6-4628-B745-3C21C371E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648200"/>
            <a:ext cx="447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0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십자가와 부활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76B757F-2817-4685-BA72-EB33754DF5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191125"/>
            <a:ext cx="5143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2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D695BB2-3069-47E7-9ACA-D6A92F3D58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2047875"/>
            <a:ext cx="5238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05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E9E7EE1-11C6-430F-B284-8E3BB7EFB3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2019300"/>
            <a:ext cx="447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0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그리스도 안에 있는 사람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1B83164-7C00-4840-8CC5-349FE23C96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2505075"/>
            <a:ext cx="5143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2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66E9166-9CEF-4408-9ABF-E4338C037F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2790825"/>
            <a:ext cx="5238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06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D805A22-DEA2-4C07-943B-827D5DDF4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2762250"/>
            <a:ext cx="447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0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성령이 거하시는 사람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5006A01-C235-4395-94BD-F681EE96B9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3248025"/>
            <a:ext cx="5143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2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263BE8C-EE38-485E-9E44-EA46D3AF44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3533775"/>
            <a:ext cx="5238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07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C1E7253-B06A-458E-8A46-CFB52BC7D8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3505200"/>
            <a:ext cx="447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0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예수를 따르는 제자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91E9EFE-16BA-493E-8A32-9AD82F7D3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3990975"/>
            <a:ext cx="5143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2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A20C87F-5CFE-4963-89F4-ED44E15D34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4276725"/>
            <a:ext cx="5238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08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77CF5C6-B59F-40F9-A2D9-75E93F5A00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4248150"/>
            <a:ext cx="447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0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그리스도의 몸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F120706-346F-40E9-A429-0A65310991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4733925"/>
            <a:ext cx="5143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2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37F6962-B1F0-4BA2-9193-C563AB5332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5019675"/>
            <a:ext cx="5238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09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636B5F3-9C75-456D-9D4F-5C6B578B9D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4991100"/>
            <a:ext cx="447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7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세상 속에서 그리스도를 드러내는 사람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9C27505D-A7D8-4984-901D-E68CFD0F6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5476875"/>
            <a:ext cx="5143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2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D67F825C-28D5-48B4-BD8E-81E6F970D9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00800"/>
            <a:ext cx="9048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CONTENTS · 9개 장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BAE0282-EDA6-4858-846C-427CDA1AC3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81750"/>
            <a:ext cx="523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37885795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CFB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8D2A45A-93F0-4E69-90B0-FDB73461D9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PART 1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C32B631-2404-4AAD-99B0-D777D9778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504950"/>
            <a:ext cx="5095875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487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487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예수 그리스도는</a:t>
            </a:r>
          </a:p>
          <a:p xmlns:a="http://schemas.openxmlformats.org/drawingml/2006/main">
            <a:pPr algn="l">
              <a:defRPr sz="487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487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누구신가?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B4FC8B2-7225-4CEC-93C7-948814096E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48050"/>
            <a:ext cx="10668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4A2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42FAF95-5B9B-4157-AD68-240052E88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790950"/>
            <a:ext cx="5095875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87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2천 년 전 제자들에게 주어진 질문은 오늘 우리에게도 동일하게 주어집니다.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C1B0F4F-C36B-475F-8AF4-0CDB720D47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095875"/>
            <a:ext cx="5048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210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“너희는 나를 누구라 하느냐?”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2521079-569A-4D78-BEEB-E96486A54F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400050"/>
            <a:ext cx="5467350" cy="5600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EDE7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b305b1ebf1a4a64"/>
          <a:srcRect xmlns:a="http://schemas.openxmlformats.org/drawingml/2006/main" l="0" t="33" r="0" b="3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267450" y="400050"/>
            <a:ext cx="5467350" cy="560070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7808B52-CF08-4451-B3B2-0A66EDCF3F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00800"/>
            <a:ext cx="9048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PART 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4CE2CB2-8969-41A3-873E-E037EB406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81750"/>
            <a:ext cx="523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77512835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CFB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BE606F0-F716-4AAE-8FA3-35B0D1D755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3850"/>
            <a:ext cx="2476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01 · PART 1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6B00150-5E48-4938-B144-E644EFD323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85800"/>
            <a:ext cx="11049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7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예수와 그리스도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F364205-E5D0-4823-84C9-EE7BEF09C6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52550"/>
            <a:ext cx="11049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72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“예수”는 이름이고, “그리스도”는 그분의 정체성을 드러내는 칭호입니다.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5B216B8-EAE0-4653-96AB-DAD6AAF86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866900"/>
            <a:ext cx="11049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500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그리스도는 헬라어 Christos이며 히브리어 ‘메시아’, 곧 하나님께 기름부음 받은 왕을 가리킵니다.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2B02373-F68F-4FFF-AEAA-AF4E14CB6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72415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53E6918-DFAC-4911-8028-D1B1821D47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2686050"/>
            <a:ext cx="447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예수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EC3917E-36CC-40FA-8823-00D49D4752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124200"/>
            <a:ext cx="4476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역사 속에서 태어나고 사셨던 나사렛 예수의 이름입니다.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6222299-3267-49A5-A536-73E52488EC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133850"/>
            <a:ext cx="5143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2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26AA72D-F582-4EDF-A08D-FF8C1A983F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72415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CC5F700-7909-4D4F-BF81-8DA492E1BA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2686050"/>
            <a:ext cx="447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그리스도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2832882-8E58-4D59-9E82-6DF3A036AA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3124200"/>
            <a:ext cx="4476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하나님께서 약속하신 메시아이며 기름부음 받은 왕이라는 칭호입니다.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E1E3355-9380-4862-8C87-AA71262A4C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4133850"/>
            <a:ext cx="5143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2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6A4ECA1-1223-4B53-91DD-7A95C6B35C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47675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6390C71-007F-4895-BECA-3DDD546F1B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4438650"/>
            <a:ext cx="447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주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BADD6E6-347E-47DE-9916-A3357BCEBE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4876800"/>
            <a:ext cx="4476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부활하신 예수님의 권위와 주권을 고백하는 초대교회의 핵심 호칭입니다.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A038ECA-BF75-4BEA-8DEB-7D6C3CF503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447675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04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C97D345-3798-4B52-8DFE-25DEF1DE9E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4438650"/>
            <a:ext cx="447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베드로의 고백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D0A75E5-B23B-4742-9E54-09DD3E66AE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4876800"/>
            <a:ext cx="4476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예수님을 좋은 스승이나 선지자 중 한 사람이 아니라 약속된 메시아로 고백했습니다.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8EB16F6-062E-46C3-A535-E91F665194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00800"/>
            <a:ext cx="9048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CHAPTER 01 · 핵심 개념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DF029A0-24BF-4579-B29E-65F557CC0F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81750"/>
            <a:ext cx="523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1308890860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CFB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0659831-8CAA-42CF-9DF3-C1B299CBC8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00050"/>
            <a:ext cx="110490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37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37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신앙은 ‘예수를 좋은 분이라고 생각한다’가 아니라</a:t>
            </a:r>
          </a:p>
          <a:p xmlns:a="http://schemas.openxmlformats.org/drawingml/2006/main">
            <a:pPr algn="l">
              <a:defRPr sz="337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37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‘예수께서 그리스도이며 나의 주님이시다’에서 시작합니다.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8663ECD-8C94-4038-97B7-7F89181C3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573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57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“주는 그리스도시니이다.” — 마가복음 8:29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DDADA9B-AA76-4F28-9E62-6173A91425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457450"/>
            <a:ext cx="5048250" cy="2952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231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6C7C66F-A811-402D-98EC-47E5721DFF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800350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E8A48E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E8A48E"/>
                </a:solidFill>
                <a:latin typeface="Pretendard"/>
                <a:ea typeface="Pretendard"/>
                <a:cs typeface="Pretendard"/>
              </a:rPr>
              <a:t>이번 주 실천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A3DBCAF-452F-4FE0-9532-69E73D9B1A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314700"/>
            <a:ext cx="4381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FFFFF"/>
                </a:solidFill>
                <a:latin typeface="Pretendard"/>
                <a:ea typeface="Pretendard"/>
                <a:cs typeface="Pretendard"/>
              </a:defRPr>
            </a:pPr>
            <a:r>
              <a:rPr sz="2025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하루 한 번 “예수님은 나의 주님이십니다”라고 고백하며 중요한 선택 하나를 주님께 맡깁니다.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F35C7B5-3292-449E-9D4F-B6257DBC9C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457450"/>
            <a:ext cx="3143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함께 나눌 질문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4C0840B-67DB-4464-8A84-AC9AA2EBD5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124200"/>
            <a:ext cx="438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5958710-A2B5-4832-B9DC-6A5C42C6B1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086100"/>
            <a:ext cx="4762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500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나는 지금까지 예수님을 주로 어떤 분으로 생각해 왔는가?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3827334-028F-4C33-BA35-F639CAB77F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810000"/>
            <a:ext cx="5429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2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861A892-0872-4308-BCD0-4D1841FC34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038600"/>
            <a:ext cx="438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6AEF2AA-E60E-4D8B-B0B3-F3847C6C2D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000500"/>
            <a:ext cx="4762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500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예수님을 좋은 스승으로 존경하는 것과 그리스도로 고백하는 것은 무엇이 다른가?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1F29E76-7D3F-464E-99EA-5E71F67005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724400"/>
            <a:ext cx="5429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2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836BA6E-88BA-49BA-9816-C9CB44D458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953000"/>
            <a:ext cx="438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D47D6DE-AD1E-455D-AFE4-1D7C0C870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914900"/>
            <a:ext cx="4762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500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예수께서 나의 주님이라는 고백은 시간·돈·관계·성공의 기준에 무엇을 요구하는가?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2BC0BB0-5F83-4F96-8092-4D90D26AE8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00800"/>
            <a:ext cx="9048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CHAPTER 01 · 나눔과 실천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7E5C762-438E-49D2-AEDC-1047AB1786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81750"/>
            <a:ext cx="523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709037716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CFB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84CD703-3B6D-46B4-AA5C-F37145C3E4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3850"/>
            <a:ext cx="2476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02 · PART 1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19C46A4-74E1-4CA7-8A7E-67AF3724F8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85800"/>
            <a:ext cx="11049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7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말씀이 육신이 되다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1ED385A-4C73-4F99-B124-AA2E19E044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52550"/>
            <a:ext cx="11049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725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예수는 참 하나님이시며 참 사람이십니다.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BA17C03-CDFF-4C5B-AEB6-BFB71C6AC1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866900"/>
            <a:ext cx="11049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500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성육신은 인간이 하나님이 된 사건이 아니라, 하나님의 아들이 참 인간이 되어 우리 가운데 오신 사건입니다.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28E98E6-C046-490E-9E06-D73C7CA3EC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72415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1A8BA61-40DE-4DA0-8DCD-A05538102B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2686050"/>
            <a:ext cx="447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하나님을 보여 주심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98A99CE-8D78-4FB4-A151-A0B16EB7EF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124200"/>
            <a:ext cx="4476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예수님의 성품과 행동을 통해 우리는 하나님이 어떤 분인지 봅니다.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5493524-B318-4052-9EE4-7C3771240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133850"/>
            <a:ext cx="5143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2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C34D364-CAE5-429A-9A07-30DB800832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72415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ECE61EB-EDF1-46A0-BC3B-8351B4C64E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2686050"/>
            <a:ext cx="447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우리와 함께하심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0F9A910-5E3B-4178-A576-DB82EA4557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3124200"/>
            <a:ext cx="4476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인간의 피곤함·슬픔·유혹·고통을 실제로 경험하셨습니다.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B2E7B41-9E07-4816-AAFE-2B22E30C4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4133850"/>
            <a:ext cx="5143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2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E1AE782-BC04-47C8-AD18-11B5C0027B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47675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89F17DA-37D1-4FE8-AAA3-AB05B14E17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4438650"/>
            <a:ext cx="447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우리를 대표하심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4F92C32-8DB5-49AC-89D1-8E42A46FC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4876800"/>
            <a:ext cx="4476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참 인간으로 우리를 대표하시고 참 하나님으로 구원을 이루십니다.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1A4CEC5-E0E3-4D9E-9E82-06FE96DAA3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447675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defRPr>
            </a:pPr>
            <a:r>
              <a:rPr sz="1200" b="1">
                <a:solidFill>
                  <a:srgbClr val="A94A2D"/>
                </a:solidFill>
                <a:latin typeface="Pretendard"/>
                <a:ea typeface="Pretendard"/>
                <a:cs typeface="Pretendard"/>
              </a:rPr>
              <a:t>04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4449808-087D-4AC5-861E-18FB726108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4438650"/>
            <a:ext cx="447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9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한 분 예수 그리스도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0215073-0D96-43CE-A400-47A5416467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4876800"/>
            <a:ext cx="4476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4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완전한 신성과 완전한 인성이 나뉘지 않고 한 분 안에 함께 있습니다.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99B3A8E-9449-4C1A-B49B-45D0EC5C5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00800"/>
            <a:ext cx="9048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CHAPTER 02 · 핵심 개념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1E24844-DCC6-4822-807D-3AF42F2776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81750"/>
            <a:ext cx="523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defRPr>
            </a:pPr>
            <a:r>
              <a:rPr sz="1125" b="0">
                <a:solidFill>
                  <a:srgbClr val="6D6761"/>
                </a:solidFill>
                <a:latin typeface="Pretendard"/>
                <a:ea typeface="Pretendard"/>
                <a:cs typeface="Pretendard"/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59791476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2026-09-01T16:47:46.9460000Z</dcterms:created>
  <dcterms:modified xsi:type="dcterms:W3CDTF">2026-09-01T16:47:46.9460000Z</dcterms:modified>
</coreProperties>
</file>