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이 과정은 익숙한 기독교 단어를 버리는 공부가 아니라, 성경이 담고 있는 더 넓은 의미를 회복하는 공부입니다. 제목을 소개한 뒤 참가자들에게 가장 설명하기 어려운 단어가 무엇인지 한 단어로 말해 보게 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표지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왼쪽을 조롱하지 마세요. 구원에 대한 익숙한 이해에는 대개 진실이 들어 있지만, 그것만으로는 성경의 메시지를 충분히 담지 못합니다. 두 관점의 차이가 실제 신앙생활에 어떤 차이를 만드는지 사례를 요청하세요.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로마서 3:21-26, 로마서 5:1-11, 로마서 8장, 고린도후서 5:17-21, 에베소서 2:1-10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네 가지 항목을 모두 강의식으로 설명하기보다, 각 항목의 핵심 문장을 읽은 뒤 참가자에게 가장 새롭게 들린 항목 하나를 선택하게 하세요. 선택의 이유를 들으면 구원에 대한 실제 이해가 드러납니다.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로마서 3:21-26, 로마서 5:1-11, 로마서 8장, 고린도후서 5:17-21, 에베소서 2:1-10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모든 질문을 다 처리하려 하지 않아도 됩니다. 공동체에 가장 필요한 질문 두세 개를 선택하고, 추상적 의견보다 최근 한 주의 실제 경험을 말하도록 도우세요. 마지막에는 각자 실천을 한 문장으로 기록하고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로마서 3:21-26, 로마서 5:1-11, 로마서 8장, 고린도후서 5:17-21, 에베소서 2:1-10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3주차의 첫 질문을 바로 설명하지 말고 참가자들에게 먼저 1분 안에 정의해 보게 하세요. 여러 답을 들은 뒤 핵심 정의를 읽고, ‘내가 알던 의미에서 무엇이 넓어졌는가’를 묻습니다.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갈라디아서 2:20, 갈라디아서 5:16-25, 로마서 12:1-2, 고린도후서 3:18, 골로새서 3:1-17</a:t>
            </a:r>
          </a:p>
          <a:p>
            <a:r>
              <a:t>- 주차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왼쪽을 조롱하지 마세요. 구원 이후 · 제자도에 대한 익숙한 이해에는 대개 진실이 들어 있지만, 그것만으로는 성경의 메시지를 충분히 담지 못합니다. 두 관점의 차이가 실제 신앙생활에 어떤 차이를 만드는지 사례를 요청하세요.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갈라디아서 2:20, 갈라디아서 5:16-25, 로마서 12:1-2, 고린도후서 3:18, 골로새서 3:1-17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네 가지 항목을 모두 강의식으로 설명하기보다, 각 항목의 핵심 문장을 읽은 뒤 참가자에게 가장 새롭게 들린 항목 하나를 선택하게 하세요. 선택의 이유를 들으면 구원 이후 · 제자도에 대한 실제 이해가 드러납니다.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갈라디아서 2:20, 갈라디아서 5:16-25, 로마서 12:1-2, 고린도후서 3:18, 골로새서 3:1-17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모든 질문을 다 처리하려 하지 않아도 됩니다. 공동체에 가장 필요한 질문 두세 개를 선택하고, 추상적 의견보다 최근 한 주의 실제 경험을 말하도록 도우세요. 마지막에는 각자 실천을 한 문장으로 기록하고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갈라디아서 2:20, 갈라디아서 5:16-25, 로마서 12:1-2, 고린도후서 3:18, 골로새서 3:1-17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4주차의 첫 질문을 바로 설명하지 말고 참가자들에게 먼저 1분 안에 정의해 보게 하세요. 여러 답을 들은 뒤 핵심 정의를 읽고, ‘내가 알던 의미에서 무엇이 넓어졌는가’를 묻습니다.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마가복음 1:14-15, 로마서 1:1-4, 16-17, 고린도전서 15:1-8, 사도행전 2:22-36</a:t>
            </a:r>
          </a:p>
          <a:p>
            <a:r>
              <a:t>- 주차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왼쪽을 조롱하지 마세요. 복음에 대한 익숙한 이해에는 대개 진실이 들어 있지만, 그것만으로는 성경의 메시지를 충분히 담지 못합니다. 두 관점의 차이가 실제 신앙생활에 어떤 차이를 만드는지 사례를 요청하세요.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마가복음 1:14-15, 로마서 1:1-4, 16-17, 고린도전서 15:1-8, 사도행전 2:22-36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네 가지 항목을 모두 강의식으로 설명하기보다, 각 항목의 핵심 문장을 읽은 뒤 참가자에게 가장 새롭게 들린 항목 하나를 선택하게 하세요. 선택의 이유를 들으면 복음에 대한 실제 이해가 드러납니다.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마가복음 1:14-15, 로마서 1:1-4, 16-17, 고린도전서 15:1-8, 사도행전 2:22-36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참가자들이 방어적으로 느끼지 않도록 ‘틀렸다’보다 ‘너무 좁아졌다’고 표현하세요. 이 과정의 목적은 새로운 기독교를 만드는 것이 아니라 성경이 처음 말했던 복음의 크기로 돌아가는 것입니다.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모든 질문을 다 처리하려 하지 않아도 됩니다. 공동체에 가장 필요한 질문 두세 개를 선택하고, 추상적 의견보다 최근 한 주의 실제 경험을 말하도록 도우세요. 마지막에는 각자 실천을 한 문장으로 기록하고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마가복음 1:14-15, 로마서 1:1-4, 16-17, 고린도전서 15:1-8, 사도행전 2:22-36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5주차의 첫 질문을 바로 설명하지 말고 참가자들에게 먼저 1분 안에 정의해 보게 하세요. 여러 답을 들은 뒤 핵심 정의를 읽고, ‘내가 알던 의미에서 무엇이 넓어졌는가’를 묻습니다.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사도행전 2:42-47, 고린도전서 12:12-27, 에베소서 2:19-22, 에베소서 4:1-16, 요한복음 13:34-35</a:t>
            </a:r>
          </a:p>
          <a:p>
            <a:r>
              <a:t>- 주차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왼쪽을 조롱하지 마세요. 교회에 대한 익숙한 이해에는 대개 진실이 들어 있지만, 그것만으로는 성경의 메시지를 충분히 담지 못합니다. 두 관점의 차이가 실제 신앙생활에 어떤 차이를 만드는지 사례를 요청하세요.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사도행전 2:42-47, 고린도전서 12:12-27, 에베소서 2:19-22, 에베소서 4:1-16, 요한복음 13:34-35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네 가지 항목을 모두 강의식으로 설명하기보다, 각 항목의 핵심 문장을 읽은 뒤 참가자에게 가장 새롭게 들린 항목 하나를 선택하게 하세요. 선택의 이유를 들으면 교회에 대한 실제 이해가 드러납니다.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사도행전 2:42-47, 고린도전서 12:12-27, 에베소서 2:19-22, 에베소서 4:1-16, 요한복음 13:34-35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모든 질문을 다 처리하려 하지 않아도 됩니다. 공동체에 가장 필요한 질문 두세 개를 선택하고, 추상적 의견보다 최근 한 주의 실제 경험을 말하도록 도우세요. 마지막에는 각자 실천을 한 문장으로 기록하고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사도행전 2:42-47, 고린도전서 12:12-27, 에베소서 2:19-22, 에베소서 4:1-16, 요한복음 13:34-35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6주차의 첫 질문을 바로 설명하지 말고 참가자들에게 먼저 1분 안에 정의해 보게 하세요. 여러 답을 들은 뒤 핵심 정의를 읽고, ‘내가 알던 의미에서 무엇이 넓어졌는가’를 묻습니다.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로마서 12:1-2, 요한복음 4:19-24, 히브리서 10:19-25, 사도행전 2:42-47, 골로새서 3:16-17</a:t>
            </a:r>
          </a:p>
          <a:p>
            <a:r>
              <a:t>- 주차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왼쪽을 조롱하지 마세요. 예배에 대한 익숙한 이해에는 대개 진실이 들어 있지만, 그것만으로는 성경의 메시지를 충분히 담지 못합니다. 두 관점의 차이가 실제 신앙생활에 어떤 차이를 만드는지 사례를 요청하세요.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로마서 12:1-2, 요한복음 4:19-24, 히브리서 10:19-25, 사도행전 2:42-47, 골로새서 3:16-17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네 가지 항목을 모두 강의식으로 설명하기보다, 각 항목의 핵심 문장을 읽은 뒤 참가자에게 가장 새롭게 들린 항목 하나를 선택하게 하세요. 선택의 이유를 들으면 예배에 대한 실제 이해가 드러납니다.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로마서 12:1-2, 요한복음 4:19-24, 히브리서 10:19-25, 사도행전 2:42-47, 골로새서 3:16-17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모든 질문을 다 처리하려 하지 않아도 됩니다. 공동체에 가장 필요한 질문 두세 개를 선택하고, 추상적 의견보다 최근 한 주의 실제 경험을 말하도록 도우세요. 마지막에는 각자 실천을 한 문장으로 기록하고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로마서 12:1-2, 요한복음 4:19-24, 히브리서 10:19-25, 사도행전 2:42-47, 골로새서 3:16-17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7주차의 첫 질문을 바로 설명하지 말고 참가자들에게 먼저 1분 안에 정의해 보게 하세요. 여러 답을 들은 뒤 핵심 정의를 읽고, ‘내가 알던 의미에서 무엇이 넓어졌는가’를 묻습니다.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시편 95편, 시편 100편, 시편 150편, 에베소서 5:18-20, 골로새서 3:16, 히브리서 13:15</a:t>
            </a:r>
          </a:p>
          <a:p>
            <a:r>
              <a:t>- 주차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아홉 주제는 독립된 교리 목록이 아닙니다. 하나님 나라가 큰 배경이고, 복음은 그 나라가 예수 안에서 시작되었다는 소식이며, 구원받은 사람은 교회 안에서 제자로 살아가고 예배·찬양·기도·성경을 통해 빚어집니다.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왼쪽을 조롱하지 마세요. 찬양에 대한 익숙한 이해에는 대개 진실이 들어 있지만, 그것만으로는 성경의 메시지를 충분히 담지 못합니다. 두 관점의 차이가 실제 신앙생활에 어떤 차이를 만드는지 사례를 요청하세요.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시편 95편, 시편 100편, 시편 150편, 에베소서 5:18-20, 골로새서 3:16, 히브리서 13:15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네 가지 항목을 모두 강의식으로 설명하기보다, 각 항목의 핵심 문장을 읽은 뒤 참가자에게 가장 새롭게 들린 항목 하나를 선택하게 하세요. 선택의 이유를 들으면 찬양에 대한 실제 이해가 드러납니다.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시편 95편, 시편 100편, 시편 150편, 에베소서 5:18-20, 골로새서 3:16, 히브리서 13:15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모든 질문을 다 처리하려 하지 않아도 됩니다. 공동체에 가장 필요한 질문 두세 개를 선택하고, 추상적 의견보다 최근 한 주의 실제 경험을 말하도록 도우세요. 마지막에는 각자 실천을 한 문장으로 기록하고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시편 95편, 시편 100편, 시편 150편, 에베소서 5:18-20, 골로새서 3:16, 히브리서 13:15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8주차의 첫 질문을 바로 설명하지 말고 참가자들에게 먼저 1분 안에 정의해 보게 하세요. 여러 답을 들은 뒤 핵심 정의를 읽고, ‘내가 알던 의미에서 무엇이 넓어졌는가’를 묻습니다.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마태복음 6:5-13, 누가복음 11:1-13, 누가복음 18:1-8, 로마서 8:26-27, 빌립보서 4:6-7, 시편 62편</a:t>
            </a:r>
          </a:p>
          <a:p>
            <a:r>
              <a:t>- 주차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왼쪽을 조롱하지 마세요. 기도에 대한 익숙한 이해에는 대개 진실이 들어 있지만, 그것만으로는 성경의 메시지를 충분히 담지 못합니다. 두 관점의 차이가 실제 신앙생활에 어떤 차이를 만드는지 사례를 요청하세요.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마태복음 6:5-13, 누가복음 11:1-13, 누가복음 18:1-8, 로마서 8:26-27, 빌립보서 4:6-7, 시편 62편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네 가지 항목을 모두 강의식으로 설명하기보다, 각 항목의 핵심 문장을 읽은 뒤 참가자에게 가장 새롭게 들린 항목 하나를 선택하게 하세요. 선택의 이유를 들으면 기도에 대한 실제 이해가 드러납니다.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마태복음 6:5-13, 누가복음 11:1-13, 누가복음 18:1-8, 로마서 8:26-27, 빌립보서 4:6-7, 시편 62편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모든 질문을 다 처리하려 하지 않아도 됩니다. 공동체에 가장 필요한 질문 두세 개를 선택하고, 추상적 의견보다 최근 한 주의 실제 경험을 말하도록 도우세요. 마지막에는 각자 실천을 한 문장으로 기록하고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마태복음 6:5-13, 누가복음 11:1-13, 누가복음 18:1-8, 로마서 8:26-27, 빌립보서 4:6-7, 시편 62편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9주차의 첫 질문을 바로 설명하지 말고 참가자들에게 먼저 1분 안에 정의해 보게 하세요. 여러 답을 들은 뒤 핵심 정의를 읽고, ‘내가 알던 의미에서 무엇이 넓어졌는가’를 묻습니다.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디모데후서 3:14-17, 베드로후서 1:19-21, 누가복음 24:25-27, 요한복음 5:39, 히브리서 4:12, 시편 119편</a:t>
            </a:r>
          </a:p>
          <a:p>
            <a:r>
              <a:t>- 주차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왼쪽을 조롱하지 마세요. 성경에 대한 익숙한 이해에는 대개 진실이 들어 있지만, 그것만으로는 성경의 메시지를 충분히 담지 못합니다. 두 관점의 차이가 실제 신앙생활에 어떤 차이를 만드는지 사례를 요청하세요.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디모데후서 3:14-17, 베드로후서 1:19-21, 누가복음 24:25-27, 요한복음 5:39, 히브리서 4:12, 시편 119편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네 가지 항목을 모두 강의식으로 설명하기보다, 각 항목의 핵심 문장을 읽은 뒤 참가자에게 가장 새롭게 들린 항목 하나를 선택하게 하세요. 선택의 이유를 들으면 성경에 대한 실제 이해가 드러납니다.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디모데후서 3:14-17, 베드로후서 1:19-21, 누가복음 24:25-27, 요한복음 5:39, 히브리서 4:12, 시편 119편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진행자는 설명을 많이 하는 사람이라기보다 질문을 안전하게 붙들어 주는 사람입니다. 첫 대답을 평가하지 말고, 본문을 읽은 뒤 참가자 스스로 자신의 이해가 어떻게 넓어졌는지 말하게 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사도행전 2:42-47, 히브리서 10:24-25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모든 질문을 다 처리하려 하지 않아도 됩니다. 공동체에 가장 필요한 질문 두세 개를 선택하고, 추상적 의견보다 최근 한 주의 실제 경험을 말하도록 도우세요. 마지막에는 각자 실천을 한 문장으로 기록하고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디모데후서 3:14-17, 베드로후서 1:19-21, 누가복음 24:25-27, 요한복음 5:39, 히브리서 4:12, 시편 119편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각 단어를 독립된 종교 활동으로 보지 말고 하나의 복음 이야기로 연결하세요. 하나님이 먼저 행동하시고, 그 은혜가 새로운 백성과 새로운 삶을 만들어 낸다는 흐름이 중심입니다.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마가복음 1:14-15, 고린도전서 15:1-8, 에베소서 2:1-10, 사도행전 2:42-47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리더의 목표는 모든 질문에 답하는 것이 아니라 공동체가 성경 앞에서 정직하게 생각하고 서로의 삶을 듣도록 돕는 것입니다. 논쟁이 생기면 사람을 평가하지 말고 본문과 핵심 질문으로 돌아오세요.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디모데후서 3:14-17, 히브리서 10:24-25, 야고보서 1:22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과정을 지식 정리로 끝내지 말고 각자 한 문장으로 대답하게 하세요. ‘앞으로 어떤 사람이 되겠다’보다 ‘이번 주 어디에서 어떤 선택을 하겠다’처럼 구체적인 고백으로 마무리한 뒤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마태복음 6:33, 로마서 12:1-2, 갈라디아서 2:20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1주차의 첫 질문을 바로 설명하지 말고 참가자들에게 먼저 1분 안에 정의해 보게 하세요. 여러 답을 들은 뒤 핵심 정의를 읽고, ‘내가 알던 의미에서 무엇이 넓어졌는가’를 묻습니다.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마가복음 1:14-15, 마태복음 6:9-13, 33, 누가복음 4:16-21, 요한계시록 21-22장</a:t>
            </a:r>
          </a:p>
          <a:p>
            <a:r>
              <a:t>- 주차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왼쪽을 조롱하지 마세요. 하나님 나라에 대한 익숙한 이해에는 대개 진실이 들어 있지만, 그것만으로는 성경의 메시지를 충분히 담지 못합니다. 두 관점의 차이가 실제 신앙생활에 어떤 차이를 만드는지 사례를 요청하세요.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마가복음 1:14-15, 마태복음 6:9-13, 33, 누가복음 4:16-21, 요한계시록 21-22장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네 가지 항목을 모두 강의식으로 설명하기보다, 각 항목의 핵심 문장을 읽은 뒤 참가자에게 가장 새롭게 들린 항목 하나를 선택하게 하세요. 선택의 이유를 들으면 하나님 나라에 대한 실제 이해가 드러납니다.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마가복음 1:14-15, 마태복음 6:9-13, 33, 누가복음 4:16-21, 요한계시록 21-22장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모든 질문을 다 처리하려 하지 않아도 됩니다. 공동체에 가장 필요한 질문 두세 개를 선택하고, 추상적 의견보다 최근 한 주의 실제 경험을 말하도록 도우세요. 마지막에는 각자 실천을 한 문장으로 기록하고 서로를 위해 기도합니다.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마가복음 1:14-15, 마태복음 6:9-13, 33, 누가복음 4:16-21, 요한계시록 21-22장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2주차의 첫 질문을 바로 설명하지 말고 참가자들에게 먼저 1분 안에 정의해 보게 하세요. 여러 답을 들은 뒤 핵심 정의를 읽고, ‘내가 알던 의미에서 무엇이 넓어졌는가’를 묻습니다.</a:t>
            </a:r>
          </a:p>
          <a:p>
            <a:endParaRPr/>
          </a:p>
          <a:p>
            <a:r>
              <a:t>[Sources]</a:t>
            </a:r>
          </a:p>
          <a:p>
            <a:r>
              <a:t>- 사용자 제공 교재 초안 《다시 배우는 기독교》</a:t>
            </a:r>
          </a:p>
          <a:p>
            <a:r>
              <a:t>- 성경: 로마서 3:21-26, 로마서 5:1-11, 로마서 8장, 고린도후서 5:17-21, 에베소서 2:1-10</a:t>
            </a:r>
          </a:p>
          <a:p>
            <a:r>
              <a:t>- 주차 이미지: OpenAI ImageGen으로 본 자료를 위해 생성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0116A3C9-BE5E-44E0-8061-0396292A43BF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청년 소그룹 9주 과정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A80957F-8CDC-4674-B69D-A0A08AD183AD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275C24D-5C61-4559-8B32-F0A7997D455D}"/>
              </a:ext>
            </a:extLst>
          </p:cNvPr>
          <p:cNvSpPr>
            <a:spLocks noGrp="1"/>
          </p:cNvSpPr>
          <p:nvPr/>
        </p:nvSpPr>
        <p:spPr>
          <a:xfrm>
            <a:off x="457200" y="419100"/>
            <a:ext cx="5334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RELEARNING CHRISTIANITY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33C142C-41C4-4EE5-97F3-6F07647DCBB1}"/>
              </a:ext>
            </a:extLst>
          </p:cNvPr>
          <p:cNvSpPr>
            <a:spLocks noGrp="1"/>
          </p:cNvSpPr>
          <p:nvPr/>
        </p:nvSpPr>
        <p:spPr>
          <a:xfrm>
            <a:off x="457200" y="1314450"/>
            <a:ext cx="5429250" cy="2047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61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61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다시 배우는</a:t>
            </a:r>
          </a:p>
          <a:p>
            <a:pPr algn="l">
              <a:defRPr sz="61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61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기독교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6611EA4-CCDF-49F7-B65F-5F9C4A9C27B5}"/>
              </a:ext>
            </a:extLst>
          </p:cNvPr>
          <p:cNvSpPr>
            <a:spLocks noGrp="1"/>
          </p:cNvSpPr>
          <p:nvPr/>
        </p:nvSpPr>
        <p:spPr>
          <a:xfrm>
            <a:off x="457200" y="3695700"/>
            <a:ext cx="10477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717FC72-8F42-4BA0-A19B-84F99E968CAE}"/>
              </a:ext>
            </a:extLst>
          </p:cNvPr>
          <p:cNvSpPr>
            <a:spLocks noGrp="1"/>
          </p:cNvSpPr>
          <p:nvPr/>
        </p:nvSpPr>
        <p:spPr>
          <a:xfrm>
            <a:off x="457200" y="4019550"/>
            <a:ext cx="5286375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우리가 너무 익숙해서 오히려 놓친</a:t>
            </a:r>
          </a:p>
          <a:p>
            <a:pPr algn="l">
              <a:def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9가지 복음의 언어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3D228C1-EA52-4C4B-904F-A91DEC870FB1}"/>
              </a:ext>
            </a:extLst>
          </p:cNvPr>
          <p:cNvSpPr>
            <a:spLocks noGrp="1"/>
          </p:cNvSpPr>
          <p:nvPr/>
        </p:nvSpPr>
        <p:spPr>
          <a:xfrm>
            <a:off x="457200" y="5476875"/>
            <a:ext cx="5429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0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500" b="0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하나님 나라 · 구원 · 제자도 · 복음 · 교회 · 예배 · 찬양 · 기도 · 성경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3189FBD-F757-443A-A893-28E916736B09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510" r="51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02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CD2DFAEE-BFCC-45DE-A111-4EFE8DAE72AC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02 · 구원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54250BF-97E6-4B20-8268-6ABEC005C257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10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DD29F21-6BC1-4D2A-AE11-07C6AAE24867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구원은 형벌 면제를 넘어 관계를 회복한다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5DF720B-575A-4606-A297-56FE8FB5ED3C}"/>
              </a:ext>
            </a:extLst>
          </p:cNvPr>
          <p:cNvSpPr>
            <a:spLocks noGrp="1"/>
          </p:cNvSpPr>
          <p:nvPr/>
        </p:nvSpPr>
        <p:spPr>
          <a:xfrm>
            <a:off x="457200" y="1143000"/>
            <a:ext cx="1104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죄는 몇 가지 잘못된 행동만이 아니라 하나님 대신 내가 삶의 주인이 되려는 상태다.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E22A7F2-10E5-4F7E-B4FA-4FB6513D2978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5334000" cy="2686050"/>
          </a:xfrm>
          <a:prstGeom prst="rect">
            <a:avLst/>
          </a:prstGeom>
          <a:solidFill>
            <a:srgbClr val="F4F1EB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7BDB42F-8120-4BCB-B88A-83A5D37757B1}"/>
              </a:ext>
            </a:extLst>
          </p:cNvPr>
          <p:cNvSpPr>
            <a:spLocks noGrp="1"/>
          </p:cNvSpPr>
          <p:nvPr/>
        </p:nvSpPr>
        <p:spPr>
          <a:xfrm>
            <a:off x="6400800" y="2428875"/>
            <a:ext cx="5334000" cy="26860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CA17A7F-B2CD-4C8D-AB4D-2A8510067AC6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좁아진 이해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8B1C20E-E60B-4C84-A66C-7C5318154D3D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지옥에 가지 않는 것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죄값을 면제받는 것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죽은 뒤의 안전만 강조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D021C10-E33C-4649-840A-43AB953A56B3}"/>
              </a:ext>
            </a:extLst>
          </p:cNvPr>
          <p:cNvSpPr>
            <a:spLocks noGrp="1"/>
          </p:cNvSpPr>
          <p:nvPr/>
        </p:nvSpPr>
        <p:spPr>
          <a:xfrm>
            <a:off x="66865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성경의 큰 그림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A6E10F5-EB60-45F7-B960-AA1C82DAE596}"/>
              </a:ext>
            </a:extLst>
          </p:cNvPr>
          <p:cNvSpPr>
            <a:spLocks noGrp="1"/>
          </p:cNvSpPr>
          <p:nvPr/>
        </p:nvSpPr>
        <p:spPr>
          <a:xfrm>
            <a:off x="66865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하나님과 화해함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죄와 죽음의 종살이에서 해방됨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하나님의 자녀와 새 피조물이 됨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109A89B-AE2E-4E43-B054-240D0A1F9C2F}"/>
              </a:ext>
            </a:extLst>
          </p:cNvPr>
          <p:cNvSpPr>
            <a:spLocks noGrp="1"/>
          </p:cNvSpPr>
          <p:nvPr/>
        </p:nvSpPr>
        <p:spPr>
          <a:xfrm>
            <a:off x="457200" y="55626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일부의 진실을 버리는 것이 아니라, 성경이 보여 주는 전체로 넓혀 간다.</a:t>
            </a:r>
          </a:p>
        </p:txBody>
      </p:sp>
    </p:spTree>
    <p:extLst>
      <p:ext uri="{BB962C8B-B14F-4D97-AF65-F5344CB8AC3E}">
        <p14:creationId xmlns:p14="http://schemas.microsoft.com/office/powerpoint/2010/main" val="1099993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8BF0373D-1CDD-4F15-B724-ACBFC941E131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02 · 구원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5D69BD0-ED0B-4B02-913C-8BD576368FC2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11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CFA7A8B-C81F-45D9-A899-62D91E8D4524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구원은 여러 얼굴을 가진 하나의 은혜다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A9B4F62-0772-4C9C-BD90-34FBAF5B5049}"/>
              </a:ext>
            </a:extLst>
          </p:cNvPr>
          <p:cNvSpPr>
            <a:spLocks noGrp="1"/>
          </p:cNvSpPr>
          <p:nvPr/>
        </p:nvSpPr>
        <p:spPr>
          <a:xfrm>
            <a:off x="6086475" y="1466850"/>
            <a:ext cx="19050" cy="43624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E26D926-9DCC-4444-8A56-DF0EA7101FFB}"/>
              </a:ext>
            </a:extLst>
          </p:cNvPr>
          <p:cNvSpPr>
            <a:spLocks noGrp="1"/>
          </p:cNvSpPr>
          <p:nvPr/>
        </p:nvSpPr>
        <p:spPr>
          <a:xfrm>
            <a:off x="457200" y="36004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BF51520-E4F3-4466-AF85-289621761805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D9F5607-031A-4364-A821-C2D72B0546EC}"/>
              </a:ext>
            </a:extLst>
          </p:cNvPr>
          <p:cNvSpPr>
            <a:spLocks noGrp="1"/>
          </p:cNvSpPr>
          <p:nvPr/>
        </p:nvSpPr>
        <p:spPr>
          <a:xfrm>
            <a:off x="11239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칭의와 화해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9E5DF2E-86EA-4782-985C-2C37FCB2082B}"/>
              </a:ext>
            </a:extLst>
          </p:cNvPr>
          <p:cNvSpPr>
            <a:spLocks noGrp="1"/>
          </p:cNvSpPr>
          <p:nvPr/>
        </p:nvSpPr>
        <p:spPr>
          <a:xfrm>
            <a:off x="11239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하나님은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죄인을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의롭다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하시고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800" b="0" dirty="0">
              <a:solidFill>
                <a:srgbClr val="69645E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원수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되었던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관계를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회복하신다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3B097F5-B94A-47CB-9A40-917FAD4AFE33}"/>
              </a:ext>
            </a:extLst>
          </p:cNvPr>
          <p:cNvSpPr>
            <a:spLocks noGrp="1"/>
          </p:cNvSpPr>
          <p:nvPr/>
        </p:nvSpPr>
        <p:spPr>
          <a:xfrm>
            <a:off x="63246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FFBFAF1-A923-490E-A4C9-06CD8B33F38F}"/>
              </a:ext>
            </a:extLst>
          </p:cNvPr>
          <p:cNvSpPr>
            <a:spLocks noGrp="1"/>
          </p:cNvSpPr>
          <p:nvPr/>
        </p:nvSpPr>
        <p:spPr>
          <a:xfrm>
            <a:off x="69913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속량과 양자 됨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9FFD506-CBBF-4242-9944-0D8A6CDFA85A}"/>
              </a:ext>
            </a:extLst>
          </p:cNvPr>
          <p:cNvSpPr>
            <a:spLocks noGrp="1"/>
          </p:cNvSpPr>
          <p:nvPr/>
        </p:nvSpPr>
        <p:spPr>
          <a:xfrm>
            <a:off x="69913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죄의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종살이에서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해방하시고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800" b="0" dirty="0">
              <a:solidFill>
                <a:srgbClr val="69645E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하나님의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자녀로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받아들이신다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681C64B-7DE1-4F38-813B-CE45563E8D45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923E78E-1E21-49F5-9C35-0DBE472908FD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새 생명과 성화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6C716D3-16AF-4C90-A641-57717C238AAF}"/>
              </a:ext>
            </a:extLst>
          </p:cNvPr>
          <p:cNvSpPr>
            <a:spLocks noGrp="1"/>
          </p:cNvSpPr>
          <p:nvPr/>
        </p:nvSpPr>
        <p:spPr>
          <a:xfrm>
            <a:off x="11239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그리스도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안에서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새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피조물이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되고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800" b="0" dirty="0">
              <a:solidFill>
                <a:srgbClr val="69645E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성령으로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변화되어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간다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E936B9B-0B1C-4748-BB6B-0C61CF39ABAB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D37E548-814B-456B-937A-03FB4FF1D0EE}"/>
              </a:ext>
            </a:extLst>
          </p:cNvPr>
          <p:cNvSpPr>
            <a:spLocks noGrp="1"/>
          </p:cNvSpPr>
          <p:nvPr/>
        </p:nvSpPr>
        <p:spPr>
          <a:xfrm>
            <a:off x="69913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영화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9CA6372-477C-4D94-AE45-0F5984BA728B}"/>
              </a:ext>
            </a:extLst>
          </p:cNvPr>
          <p:cNvSpPr>
            <a:spLocks noGrp="1"/>
          </p:cNvSpPr>
          <p:nvPr/>
        </p:nvSpPr>
        <p:spPr>
          <a:xfrm>
            <a:off x="69913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마지막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날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몸과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창조세계까지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800" b="0" dirty="0">
              <a:solidFill>
                <a:srgbClr val="69645E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완전히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새롭게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하실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800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것이다</a:t>
            </a:r>
            <a:r>
              <a:rPr sz="1800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4322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C38539F4-332A-40A1-AB47-2470CD8E8734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02 · 구원 · 나눔과 실천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0D8456E-2132-4652-A5FC-CAB6AEAED8D4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12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D3B11B6-FCF0-4862-B115-994A58FA73A5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이제 삶으로 가져간다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F940FEE-EE1A-4A84-A315-7E55B544D880}"/>
              </a:ext>
            </a:extLst>
          </p:cNvPr>
          <p:cNvSpPr>
            <a:spLocks noGrp="1"/>
          </p:cNvSpPr>
          <p:nvPr/>
        </p:nvSpPr>
        <p:spPr>
          <a:xfrm>
            <a:off x="457200" y="1657350"/>
            <a:ext cx="490537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구원을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3225" b="1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용서’로만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알고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있나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,</a:t>
            </a: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자녀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됨’으로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살고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있나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2500F3B-9062-4113-8D46-35745B927E58}"/>
              </a:ext>
            </a:extLst>
          </p:cNvPr>
          <p:cNvSpPr>
            <a:spLocks noGrp="1"/>
          </p:cNvSpPr>
          <p:nvPr/>
        </p:nvSpPr>
        <p:spPr>
          <a:xfrm>
            <a:off x="457200" y="38576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A350D79-21F5-4A14-BE4F-C8C9FB02C91A}"/>
              </a:ext>
            </a:extLst>
          </p:cNvPr>
          <p:cNvSpPr>
            <a:spLocks noGrp="1"/>
          </p:cNvSpPr>
          <p:nvPr/>
        </p:nvSpPr>
        <p:spPr>
          <a:xfrm>
            <a:off x="457200" y="4362450"/>
            <a:ext cx="4905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이번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주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기도에서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하나님을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‘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문제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해결자’보다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20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아버지’로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부르며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머문다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D38CB0A-E3F4-4917-8E23-49F58902F0E7}"/>
              </a:ext>
            </a:extLst>
          </p:cNvPr>
          <p:cNvSpPr>
            <a:spLocks noGrp="1"/>
          </p:cNvSpPr>
          <p:nvPr/>
        </p:nvSpPr>
        <p:spPr>
          <a:xfrm>
            <a:off x="6191250" y="1314450"/>
            <a:ext cx="5543550" cy="45148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40864BF-33FD-4766-A1C1-3041554F22C7}"/>
              </a:ext>
            </a:extLst>
          </p:cNvPr>
          <p:cNvSpPr>
            <a:spLocks noGrp="1"/>
          </p:cNvSpPr>
          <p:nvPr/>
        </p:nvSpPr>
        <p:spPr>
          <a:xfrm>
            <a:off x="6572250" y="16383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877FAB4-490E-4AFE-BE0A-3AFEEC4BBCAB}"/>
              </a:ext>
            </a:extLst>
          </p:cNvPr>
          <p:cNvSpPr>
            <a:spLocks noGrp="1"/>
          </p:cNvSpPr>
          <p:nvPr/>
        </p:nvSpPr>
        <p:spPr>
          <a:xfrm>
            <a:off x="6572250" y="23526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C02D47F-1E03-4593-AEE2-A16989D54C47}"/>
              </a:ext>
            </a:extLst>
          </p:cNvPr>
          <p:cNvSpPr>
            <a:spLocks noGrp="1"/>
          </p:cNvSpPr>
          <p:nvPr/>
        </p:nvSpPr>
        <p:spPr>
          <a:xfrm>
            <a:off x="7124700" y="23145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구원을 주로 어떤 의미로 이해해 왔는가?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0F2670C-F290-488F-8A95-175015B1A836}"/>
              </a:ext>
            </a:extLst>
          </p:cNvPr>
          <p:cNvSpPr>
            <a:spLocks noGrp="1"/>
          </p:cNvSpPr>
          <p:nvPr/>
        </p:nvSpPr>
        <p:spPr>
          <a:xfrm>
            <a:off x="6572250" y="3171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821E3C0-4DDB-49C1-96DB-BC6F8B6228B9}"/>
              </a:ext>
            </a:extLst>
          </p:cNvPr>
          <p:cNvSpPr>
            <a:spLocks noGrp="1"/>
          </p:cNvSpPr>
          <p:nvPr/>
        </p:nvSpPr>
        <p:spPr>
          <a:xfrm>
            <a:off x="7124700" y="31337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죄의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형벌뿐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아니라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죄의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권세에서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구원받는다는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뜻은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566EE1C-2DE8-40C9-9D4E-7602CFF72F24}"/>
              </a:ext>
            </a:extLst>
          </p:cNvPr>
          <p:cNvSpPr>
            <a:spLocks noGrp="1"/>
          </p:cNvSpPr>
          <p:nvPr/>
        </p:nvSpPr>
        <p:spPr>
          <a:xfrm>
            <a:off x="6572250" y="39909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68C787A-A7C4-4EAB-A707-AD744BAE73E3}"/>
              </a:ext>
            </a:extLst>
          </p:cNvPr>
          <p:cNvSpPr>
            <a:spLocks noGrp="1"/>
          </p:cNvSpPr>
          <p:nvPr/>
        </p:nvSpPr>
        <p:spPr>
          <a:xfrm>
            <a:off x="7124700" y="39528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용서받음과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자녀로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받아들여짐은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어떻게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다른가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D3ED08E-D0F1-4BBC-85DA-79FB2F16453E}"/>
              </a:ext>
            </a:extLst>
          </p:cNvPr>
          <p:cNvSpPr>
            <a:spLocks noGrp="1"/>
          </p:cNvSpPr>
          <p:nvPr/>
        </p:nvSpPr>
        <p:spPr>
          <a:xfrm>
            <a:off x="6572250" y="48101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69BE67C-0FB3-45EE-B3F3-2FA81C596BCB}"/>
              </a:ext>
            </a:extLst>
          </p:cNvPr>
          <p:cNvSpPr>
            <a:spLocks noGrp="1"/>
          </p:cNvSpPr>
          <p:nvPr/>
        </p:nvSpPr>
        <p:spPr>
          <a:xfrm>
            <a:off x="7124700" y="47720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지금도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진행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중이라는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사실은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삶을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어떻게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바꾸는가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32192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82D1BFEC-FC5D-4ADD-BA66-4CF45377BEDD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03 · 구원 이후 · 제자도 · 핵심본문 갈라디아서 2:20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7296616-C2E6-4DC7-8FC7-4A60EFE2998B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13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D878152-30ED-41DD-9B7B-8D5536E56233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WEEK 03 · 구원 이후 · 제자도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A68A7BA-544B-47E7-9E00-5B6264AD26AD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5334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구원받고 나서는</a:t>
            </a:r>
          </a:p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무엇을 하는가?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28F7401-CED3-495C-94C8-6F52007EEE10}"/>
              </a:ext>
            </a:extLst>
          </p:cNvPr>
          <p:cNvSpPr>
            <a:spLocks noGrp="1"/>
          </p:cNvSpPr>
          <p:nvPr/>
        </p:nvSpPr>
        <p:spPr>
          <a:xfrm>
            <a:off x="457200" y="3190875"/>
            <a:ext cx="8572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E36CFCA-6EA5-4347-ABD3-8B1A4CA9F22D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286375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구원은 종착역이 아니라, 성령 안에서 예수님을 따라가는 제자의 삶이 시작되는 사건이다.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463B870-31D7-41BE-8A53-C99FC8333F4E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갈라디아서 2:20 · 갈라디아서 5:16-25 · 로마서 12:1-2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7A0070D-E32F-41E4-9C5A-DDBB3329A7F1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380" r="38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86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3C6FA515-9646-4C25-8F82-7C0F4B7E1C97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03 · 구원 이후 · 제자도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FD237B4-C1B5-4419-996D-FFD8810E2293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14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7B92671-F053-4072-A99B-845096380906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제자도는 은혜에 보답하는 자기개선이 아니다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248E5EA-833D-46B1-B7B8-C47CDBFF609C}"/>
              </a:ext>
            </a:extLst>
          </p:cNvPr>
          <p:cNvSpPr>
            <a:spLocks noGrp="1"/>
          </p:cNvSpPr>
          <p:nvPr/>
        </p:nvSpPr>
        <p:spPr>
          <a:xfrm>
            <a:off x="457200" y="1143000"/>
            <a:ext cx="1104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예수님은 ‘나를 믿으라’고 하셨을 뿐 아니라 ‘나를 따르라’고 부르셨다. 순서가 핵심이다.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ADA589F-E409-4C52-BBF9-5458E2C25312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5334000" cy="2686050"/>
          </a:xfrm>
          <a:prstGeom prst="rect">
            <a:avLst/>
          </a:prstGeom>
          <a:solidFill>
            <a:srgbClr val="F4F1EB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39BABB2-C080-4C25-9E4E-911C4B2532F1}"/>
              </a:ext>
            </a:extLst>
          </p:cNvPr>
          <p:cNvSpPr>
            <a:spLocks noGrp="1"/>
          </p:cNvSpPr>
          <p:nvPr/>
        </p:nvSpPr>
        <p:spPr>
          <a:xfrm>
            <a:off x="6400800" y="2428875"/>
            <a:ext cx="5334000" cy="26860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0E6A3A0-1774-48C9-A828-3E68A8CD4932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잘못된 순서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0153441-01C6-40B4-831A-CE4621C95F2C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 → 빚진 마음 → 더 열심히 →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착한 사람이 되어 하나님께 보답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B05490A-2B41-4BBE-BE97-AE11AF51A2DD}"/>
              </a:ext>
            </a:extLst>
          </p:cNvPr>
          <p:cNvSpPr>
            <a:spLocks noGrp="1"/>
          </p:cNvSpPr>
          <p:nvPr/>
        </p:nvSpPr>
        <p:spPr>
          <a:xfrm>
            <a:off x="66865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복음의 순서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F9C006A-3DA2-40F2-BF70-F08B4229EA35}"/>
              </a:ext>
            </a:extLst>
          </p:cNvPr>
          <p:cNvSpPr>
            <a:spLocks noGrp="1"/>
          </p:cNvSpPr>
          <p:nvPr/>
        </p:nvSpPr>
        <p:spPr>
          <a:xfrm>
            <a:off x="66865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은혜 → 구원 → 새로운 정체성 →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 → 새로운 삶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BAEA4F3-C531-45BE-ADE4-0D34C423D72F}"/>
              </a:ext>
            </a:extLst>
          </p:cNvPr>
          <p:cNvSpPr>
            <a:spLocks noGrp="1"/>
          </p:cNvSpPr>
          <p:nvPr/>
        </p:nvSpPr>
        <p:spPr>
          <a:xfrm>
            <a:off x="457200" y="55626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일부의 진실을 버리는 것이 아니라, 성경이 보여 주는 전체로 넓혀 간다.</a:t>
            </a:r>
          </a:p>
        </p:txBody>
      </p:sp>
    </p:spTree>
    <p:extLst>
      <p:ext uri="{BB962C8B-B14F-4D97-AF65-F5344CB8AC3E}">
        <p14:creationId xmlns:p14="http://schemas.microsoft.com/office/powerpoint/2010/main" val="125864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4BE1CB88-CDAB-493E-AFA1-3E2AF1DFDA19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03 · 구원 이후 · 제자도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724CD09-667F-4C73-BA39-C8BC51B2A10F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15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D12B4D6-FB3C-414F-8A69-111956DF2DE0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성화는 성령께서 그리스도의 형상을 빚는 과정이다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4422751-EC53-48D2-849C-C3C50810D569}"/>
              </a:ext>
            </a:extLst>
          </p:cNvPr>
          <p:cNvSpPr>
            <a:spLocks noGrp="1"/>
          </p:cNvSpPr>
          <p:nvPr/>
        </p:nvSpPr>
        <p:spPr>
          <a:xfrm>
            <a:off x="6086475" y="1466850"/>
            <a:ext cx="19050" cy="43624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4BDEF47-756B-4CED-B7F6-8F028154E5CF}"/>
              </a:ext>
            </a:extLst>
          </p:cNvPr>
          <p:cNvSpPr>
            <a:spLocks noGrp="1"/>
          </p:cNvSpPr>
          <p:nvPr/>
        </p:nvSpPr>
        <p:spPr>
          <a:xfrm>
            <a:off x="457200" y="36004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B420D7-D134-4015-A56E-182C10DFA857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12D0D24-6955-4E59-9BE6-FD49C7521629}"/>
              </a:ext>
            </a:extLst>
          </p:cNvPr>
          <p:cNvSpPr>
            <a:spLocks noGrp="1"/>
          </p:cNvSpPr>
          <p:nvPr/>
        </p:nvSpPr>
        <p:spPr>
          <a:xfrm>
            <a:off x="11239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따름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5D6534A-85E1-45A9-9BA3-8BB552FE8223}"/>
              </a:ext>
            </a:extLst>
          </p:cNvPr>
          <p:cNvSpPr>
            <a:spLocks noGrp="1"/>
          </p:cNvSpPr>
          <p:nvPr/>
        </p:nvSpPr>
        <p:spPr>
          <a:xfrm>
            <a:off x="11239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제자는 예수님의 말씀과 길을 실제 선택으로 따라간다.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7CFDCE7-03C3-4C01-9394-651201B8450C}"/>
              </a:ext>
            </a:extLst>
          </p:cNvPr>
          <p:cNvSpPr>
            <a:spLocks noGrp="1"/>
          </p:cNvSpPr>
          <p:nvPr/>
        </p:nvSpPr>
        <p:spPr>
          <a:xfrm>
            <a:off x="63246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C0A969D-5F90-4AF8-8B5C-335D4FFEEE23}"/>
              </a:ext>
            </a:extLst>
          </p:cNvPr>
          <p:cNvSpPr>
            <a:spLocks noGrp="1"/>
          </p:cNvSpPr>
          <p:nvPr/>
        </p:nvSpPr>
        <p:spPr>
          <a:xfrm>
            <a:off x="69913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정체성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1394E5A-86AB-4068-8640-92C9F6F643C4}"/>
              </a:ext>
            </a:extLst>
          </p:cNvPr>
          <p:cNvSpPr>
            <a:spLocks noGrp="1"/>
          </p:cNvSpPr>
          <p:nvPr/>
        </p:nvSpPr>
        <p:spPr>
          <a:xfrm>
            <a:off x="69913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선한 삶은 구원을 얻는 조건이 아니라 이미 받은 구원의 열매다.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D6B4D11-12CA-43A4-811D-1099FC986282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49CB595-1FCD-40E5-8A6B-D07FF2F9C24A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9F5A976-84EA-43D4-9627-96D697BE851D}"/>
              </a:ext>
            </a:extLst>
          </p:cNvPr>
          <p:cNvSpPr>
            <a:spLocks noGrp="1"/>
          </p:cNvSpPr>
          <p:nvPr/>
        </p:nvSpPr>
        <p:spPr>
          <a:xfrm>
            <a:off x="11239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변화는 의지력만으로 예수를 복사하는 일이 아니라 성령의 역사다.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00CF39B-603B-4E44-94BA-E1AFC473FAD1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C6E1E3A-C785-46DE-8967-72FCEF269664}"/>
              </a:ext>
            </a:extLst>
          </p:cNvPr>
          <p:cNvSpPr>
            <a:spLocks noGrp="1"/>
          </p:cNvSpPr>
          <p:nvPr/>
        </p:nvSpPr>
        <p:spPr>
          <a:xfrm>
            <a:off x="69913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훈련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ADF36A1-D611-4220-8AA0-B45582969F8D}"/>
              </a:ext>
            </a:extLst>
          </p:cNvPr>
          <p:cNvSpPr>
            <a:spLocks noGrp="1"/>
          </p:cNvSpPr>
          <p:nvPr/>
        </p:nvSpPr>
        <p:spPr>
          <a:xfrm>
            <a:off x="69913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말씀·기도·공동체·섬김의 습관 속에서 성령의 인도에 응답한다.</a:t>
            </a:r>
          </a:p>
        </p:txBody>
      </p:sp>
    </p:spTree>
    <p:extLst>
      <p:ext uri="{BB962C8B-B14F-4D97-AF65-F5344CB8AC3E}">
        <p14:creationId xmlns:p14="http://schemas.microsoft.com/office/powerpoint/2010/main" val="497628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A41A7206-A635-4E57-9273-D454CE2B7CF0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03 · 구원 이후 · 제자도 · 나눔과 실천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DE2CBD1-06EA-4041-99C3-21A900823EAA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16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28CA675-318B-4C6E-9C69-D5566039BB85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이제 삶으로 가져간다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72B3B1E-9E6B-499E-8E0F-63B3D9671A90}"/>
              </a:ext>
            </a:extLst>
          </p:cNvPr>
          <p:cNvSpPr>
            <a:spLocks noGrp="1"/>
          </p:cNvSpPr>
          <p:nvPr/>
        </p:nvSpPr>
        <p:spPr>
          <a:xfrm>
            <a:off x="457200" y="1657350"/>
            <a:ext cx="490537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요즘 무엇에서</a:t>
            </a: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예수님을 ‘믿지만 따르지’ 못하는가?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0572997-2584-45B0-8872-A04F21CB1FB4}"/>
              </a:ext>
            </a:extLst>
          </p:cNvPr>
          <p:cNvSpPr>
            <a:spLocks noGrp="1"/>
          </p:cNvSpPr>
          <p:nvPr/>
        </p:nvSpPr>
        <p:spPr>
          <a:xfrm>
            <a:off x="457200" y="38576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41E56B-5F50-46F5-B872-4779896EA66B}"/>
              </a:ext>
            </a:extLst>
          </p:cNvPr>
          <p:cNvSpPr>
            <a:spLocks noGrp="1"/>
          </p:cNvSpPr>
          <p:nvPr/>
        </p:nvSpPr>
        <p:spPr>
          <a:xfrm>
            <a:off x="457200" y="4362450"/>
            <a:ext cx="4905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예수님의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성품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하나를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정하고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, </a:t>
            </a:r>
            <a:endParaRPr lang="en-US" sz="20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작은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반복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행동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하나로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연결한다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4369620-3E82-40F2-9807-339B2F161B27}"/>
              </a:ext>
            </a:extLst>
          </p:cNvPr>
          <p:cNvSpPr>
            <a:spLocks noGrp="1"/>
          </p:cNvSpPr>
          <p:nvPr/>
        </p:nvSpPr>
        <p:spPr>
          <a:xfrm>
            <a:off x="6191250" y="1314450"/>
            <a:ext cx="5543550" cy="45148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460456D-4E90-42CD-B0F9-EAA84A683304}"/>
              </a:ext>
            </a:extLst>
          </p:cNvPr>
          <p:cNvSpPr>
            <a:spLocks noGrp="1"/>
          </p:cNvSpPr>
          <p:nvPr/>
        </p:nvSpPr>
        <p:spPr>
          <a:xfrm>
            <a:off x="6572250" y="16383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98BC794-751F-497E-8BE1-0A40AA431713}"/>
              </a:ext>
            </a:extLst>
          </p:cNvPr>
          <p:cNvSpPr>
            <a:spLocks noGrp="1"/>
          </p:cNvSpPr>
          <p:nvPr/>
        </p:nvSpPr>
        <p:spPr>
          <a:xfrm>
            <a:off x="6572250" y="23526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64EE35F-DC42-438E-99A8-F6BF4C52216A}"/>
              </a:ext>
            </a:extLst>
          </p:cNvPr>
          <p:cNvSpPr>
            <a:spLocks noGrp="1"/>
          </p:cNvSpPr>
          <p:nvPr/>
        </p:nvSpPr>
        <p:spPr>
          <a:xfrm>
            <a:off x="7124700" y="23145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이후의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신앙생활을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무엇이라고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생각해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왔는가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2475747-6D16-448C-AA81-FF11527608EB}"/>
              </a:ext>
            </a:extLst>
          </p:cNvPr>
          <p:cNvSpPr>
            <a:spLocks noGrp="1"/>
          </p:cNvSpPr>
          <p:nvPr/>
        </p:nvSpPr>
        <p:spPr>
          <a:xfrm>
            <a:off x="6572250" y="3171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311D3CD-B7A8-4399-815A-38E0E8C18EB9}"/>
              </a:ext>
            </a:extLst>
          </p:cNvPr>
          <p:cNvSpPr>
            <a:spLocks noGrp="1"/>
          </p:cNvSpPr>
          <p:nvPr/>
        </p:nvSpPr>
        <p:spPr>
          <a:xfrm>
            <a:off x="7124700" y="31337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노력과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변화는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어떻게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갈 수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있을까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7C2E0BE-9A7D-4B99-AE18-C1E8550C7379}"/>
              </a:ext>
            </a:extLst>
          </p:cNvPr>
          <p:cNvSpPr>
            <a:spLocks noGrp="1"/>
          </p:cNvSpPr>
          <p:nvPr/>
        </p:nvSpPr>
        <p:spPr>
          <a:xfrm>
            <a:off x="6572250" y="39909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5E81DF-EBB0-4786-83A0-574E785F15FA}"/>
              </a:ext>
            </a:extLst>
          </p:cNvPr>
          <p:cNvSpPr>
            <a:spLocks noGrp="1"/>
          </p:cNvSpPr>
          <p:nvPr/>
        </p:nvSpPr>
        <p:spPr>
          <a:xfrm>
            <a:off x="7124700" y="39528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안에서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성령께서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지금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변화시키는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영역은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무엇인가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085B618-1630-4D85-8A19-C476EF813D5F}"/>
              </a:ext>
            </a:extLst>
          </p:cNvPr>
          <p:cNvSpPr>
            <a:spLocks noGrp="1"/>
          </p:cNvSpPr>
          <p:nvPr/>
        </p:nvSpPr>
        <p:spPr>
          <a:xfrm>
            <a:off x="6572250" y="48101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56E9A81-DB45-495E-B037-8AF43289E5F3}"/>
              </a:ext>
            </a:extLst>
          </p:cNvPr>
          <p:cNvSpPr>
            <a:spLocks noGrp="1"/>
          </p:cNvSpPr>
          <p:nvPr/>
        </p:nvSpPr>
        <p:spPr>
          <a:xfrm>
            <a:off x="7124700" y="47720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공동체는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서로의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제자도를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어떻게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도울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수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있을까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49609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F9ECC16B-8C7F-43E4-8C07-AC5AE18558E6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04 · 복음 · 핵심본문 마가복음 1:14-15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7EAE5BB-FA11-409D-B75E-980D5CF0779D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17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CB07AEC-ECCF-48E2-92A0-DA3DFE561016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WEEK 04 · 복음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B19F254-CC77-425F-A9B3-463FBB8C5205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5334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복음은 정말</a:t>
            </a:r>
          </a:p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좋은 소식인가?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16A8EDF-9220-4B52-990E-07ED10B814C0}"/>
              </a:ext>
            </a:extLst>
          </p:cNvPr>
          <p:cNvSpPr>
            <a:spLocks noGrp="1"/>
          </p:cNvSpPr>
          <p:nvPr/>
        </p:nvSpPr>
        <p:spPr>
          <a:xfrm>
            <a:off x="457200" y="3190875"/>
            <a:ext cx="8572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E4B55F2-0FE6-4B1C-8003-E2B10A260990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286375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복음은 조언보다 먼저, 하나님이 예수 그리스도 안에서 행하신 일을 알리는 좋은 소식이다.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AAF40F8-6549-4923-B0A0-419916E88CB5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마가복음 1:14-15 · 로마서 1:1-4, 16-17 · 고린도전서 15:1-8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E18C434-7B11-4DB2-94BE-15418FA17715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510" r="51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2A0722ED-4D02-45D5-A025-3F2546AEDCF1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04 · 복음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79DD17A-886C-4220-BDBE-E57355590E79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18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F47CCB8-C758-449C-A248-90F297183C9C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복음은 ‘무엇을 하라’보다 ‘무슨 일이 일어났다’다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961A823-8ED8-4CA1-BBB6-10BE44C88E98}"/>
              </a:ext>
            </a:extLst>
          </p:cNvPr>
          <p:cNvSpPr>
            <a:spLocks noGrp="1"/>
          </p:cNvSpPr>
          <p:nvPr/>
        </p:nvSpPr>
        <p:spPr>
          <a:xfrm>
            <a:off x="457200" y="1143000"/>
            <a:ext cx="1104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복음의 헬라어 유앙겔리온은 좋은 소식이다. 소식은 내가 만드는 성취가 아니라 이미 일어난 사건을 전한다.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7095DB1-F877-4511-953A-EE1A26C775B1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5334000" cy="2686050"/>
          </a:xfrm>
          <a:prstGeom prst="rect">
            <a:avLst/>
          </a:prstGeom>
          <a:solidFill>
            <a:srgbClr val="F4F1EB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3F0BC67-77BD-4CA1-8EBD-14E62CF172F9}"/>
              </a:ext>
            </a:extLst>
          </p:cNvPr>
          <p:cNvSpPr>
            <a:spLocks noGrp="1"/>
          </p:cNvSpPr>
          <p:nvPr/>
        </p:nvSpPr>
        <p:spPr>
          <a:xfrm>
            <a:off x="6400800" y="2428875"/>
            <a:ext cx="5334000" cy="26860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5CBFFBB-54B8-44AD-AE76-77156FEC06A5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조언과 자기계발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603A1B2-78C8-403A-BEBE-253862009663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이렇게 살아야 성공한다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더 나은 내가 해답이다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실행의 중심은 나다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7E2A033-11DB-423D-BD2C-F260F4765BE3}"/>
              </a:ext>
            </a:extLst>
          </p:cNvPr>
          <p:cNvSpPr>
            <a:spLocks noGrp="1"/>
          </p:cNvSpPr>
          <p:nvPr/>
        </p:nvSpPr>
        <p:spPr>
          <a:xfrm>
            <a:off x="66865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복음의 선언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60113D8-09A5-4546-A745-C4A66D808EA6}"/>
              </a:ext>
            </a:extLst>
          </p:cNvPr>
          <p:cNvSpPr>
            <a:spLocks noGrp="1"/>
          </p:cNvSpPr>
          <p:nvPr/>
        </p:nvSpPr>
        <p:spPr>
          <a:xfrm>
            <a:off x="66865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예수께서 오셨다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십자가에 죽고 부활하셨다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죄와 죽음을 이기신 예수가 주님이다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73D4047-31F7-48FA-A412-03026D09E0AC}"/>
              </a:ext>
            </a:extLst>
          </p:cNvPr>
          <p:cNvSpPr>
            <a:spLocks noGrp="1"/>
          </p:cNvSpPr>
          <p:nvPr/>
        </p:nvSpPr>
        <p:spPr>
          <a:xfrm>
            <a:off x="457200" y="55626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일부의 진실을 버리는 것이 아니라, 성경이 보여 주는 전체로 넓혀 간다.</a:t>
            </a:r>
          </a:p>
        </p:txBody>
      </p:sp>
    </p:spTree>
    <p:extLst>
      <p:ext uri="{BB962C8B-B14F-4D97-AF65-F5344CB8AC3E}">
        <p14:creationId xmlns:p14="http://schemas.microsoft.com/office/powerpoint/2010/main" val="1210771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851DFF61-EDB5-4D6B-98E3-C7F7385E105A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04 · 복음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E789159-0277-467C-B516-F5CE91829376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19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B186A0F-B995-464E-B997-8F74843A77D6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복음의 중심에는 예수님의 사건과 주되심이 있다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5451F41-ECE8-4C6B-BB6E-8AEDCD8CB611}"/>
              </a:ext>
            </a:extLst>
          </p:cNvPr>
          <p:cNvSpPr>
            <a:spLocks noGrp="1"/>
          </p:cNvSpPr>
          <p:nvPr/>
        </p:nvSpPr>
        <p:spPr>
          <a:xfrm>
            <a:off x="6086475" y="1466850"/>
            <a:ext cx="19050" cy="43624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AB6A975-4332-4D62-AE7C-173106DA7771}"/>
              </a:ext>
            </a:extLst>
          </p:cNvPr>
          <p:cNvSpPr>
            <a:spLocks noGrp="1"/>
          </p:cNvSpPr>
          <p:nvPr/>
        </p:nvSpPr>
        <p:spPr>
          <a:xfrm>
            <a:off x="457200" y="36004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E24DB6C-77AB-49FD-A17D-84A27C1FBE4E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F168D7F-8AD3-4348-8370-41A23E05FDD1}"/>
              </a:ext>
            </a:extLst>
          </p:cNvPr>
          <p:cNvSpPr>
            <a:spLocks noGrp="1"/>
          </p:cNvSpPr>
          <p:nvPr/>
        </p:nvSpPr>
        <p:spPr>
          <a:xfrm>
            <a:off x="11239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오심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83CC5A6-8CE5-4C20-8C79-40B23C1091E7}"/>
              </a:ext>
            </a:extLst>
          </p:cNvPr>
          <p:cNvSpPr>
            <a:spLocks noGrp="1"/>
          </p:cNvSpPr>
          <p:nvPr/>
        </p:nvSpPr>
        <p:spPr>
          <a:xfrm>
            <a:off x="11239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하나님이신 아들이 인간이 되어 우리 가운데 오셨다.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9BC65F7-1567-420D-BA58-C8903DE6C9E5}"/>
              </a:ext>
            </a:extLst>
          </p:cNvPr>
          <p:cNvSpPr>
            <a:spLocks noGrp="1"/>
          </p:cNvSpPr>
          <p:nvPr/>
        </p:nvSpPr>
        <p:spPr>
          <a:xfrm>
            <a:off x="63246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F727788-6493-4677-9712-3567B33A905F}"/>
              </a:ext>
            </a:extLst>
          </p:cNvPr>
          <p:cNvSpPr>
            <a:spLocks noGrp="1"/>
          </p:cNvSpPr>
          <p:nvPr/>
        </p:nvSpPr>
        <p:spPr>
          <a:xfrm>
            <a:off x="69913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나라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706C35C-A25B-4386-B7C8-47B3B8D38AE2}"/>
              </a:ext>
            </a:extLst>
          </p:cNvPr>
          <p:cNvSpPr>
            <a:spLocks noGrp="1"/>
          </p:cNvSpPr>
          <p:nvPr/>
        </p:nvSpPr>
        <p:spPr>
          <a:xfrm>
            <a:off x="69913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예수님은 하나님의 통치를 말과 삶으로 드러내셨다.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37F638B-27A7-42A6-BF20-6405349F3688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3BABB83-E00E-41CA-B427-CF113162F0CA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십자가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C340C92-1A8D-4C8D-A4F5-3FBDA98D8841}"/>
              </a:ext>
            </a:extLst>
          </p:cNvPr>
          <p:cNvSpPr>
            <a:spLocks noGrp="1"/>
          </p:cNvSpPr>
          <p:nvPr/>
        </p:nvSpPr>
        <p:spPr>
          <a:xfrm>
            <a:off x="11239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우리 죄를 담당하시고 원수 된 관계를 화해시키셨다.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F23A949-EEC6-4DEB-A6F0-092A95608B9D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669FC2C-AAD7-40FB-BF5E-F71A19AA105A}"/>
              </a:ext>
            </a:extLst>
          </p:cNvPr>
          <p:cNvSpPr>
            <a:spLocks noGrp="1"/>
          </p:cNvSpPr>
          <p:nvPr/>
        </p:nvSpPr>
        <p:spPr>
          <a:xfrm>
            <a:off x="69913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부활과 주되심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934987A-BC4A-49F7-953D-D09DB96E25E6}"/>
              </a:ext>
            </a:extLst>
          </p:cNvPr>
          <p:cNvSpPr>
            <a:spLocks noGrp="1"/>
          </p:cNvSpPr>
          <p:nvPr/>
        </p:nvSpPr>
        <p:spPr>
          <a:xfrm>
            <a:off x="69913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죽음을 이기신 예수께서 주님이시며 회개와 믿음으로 부르신다.</a:t>
            </a:r>
          </a:p>
        </p:txBody>
      </p:sp>
    </p:spTree>
    <p:extLst>
      <p:ext uri="{BB962C8B-B14F-4D97-AF65-F5344CB8AC3E}">
        <p14:creationId xmlns:p14="http://schemas.microsoft.com/office/powerpoint/2010/main" val="1437537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FD4E950E-280F-4384-AE98-EA4B71431D88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ABAD9EB-94D8-469F-87B1-B33A1590D2C4}"/>
              </a:ext>
            </a:extLst>
          </p:cNvPr>
          <p:cNvSpPr>
            <a:spLocks noGrp="1"/>
          </p:cNvSpPr>
          <p:nvPr/>
        </p:nvSpPr>
        <p:spPr>
          <a:xfrm>
            <a:off x="457200" y="1447800"/>
            <a:ext cx="83820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4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54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익숙한 말이 언제부터</a:t>
            </a:r>
          </a:p>
          <a:p>
            <a:pPr algn="l">
              <a:defRPr sz="54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54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작아졌을까?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27B19B-0417-49D3-99C5-6B18240BDA6D}"/>
              </a:ext>
            </a:extLst>
          </p:cNvPr>
          <p:cNvSpPr>
            <a:spLocks noGrp="1"/>
          </p:cNvSpPr>
          <p:nvPr/>
        </p:nvSpPr>
        <p:spPr>
          <a:xfrm>
            <a:off x="457200" y="3638550"/>
            <a:ext cx="8763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천국은 죽은 뒤 가는 곳, 구원은 지옥을 피하는 것,</a:t>
            </a:r>
          </a:p>
          <a:p>
            <a:pPr algn="l">
              <a:def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예배는 주일 한 시간, 교회는 건물이라고만 이해했다면?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1753FE6-A94F-4BC7-8AD4-85ED95386FDF}"/>
              </a:ext>
            </a:extLst>
          </p:cNvPr>
          <p:cNvSpPr>
            <a:spLocks noGrp="1"/>
          </p:cNvSpPr>
          <p:nvPr/>
        </p:nvSpPr>
        <p:spPr>
          <a:xfrm>
            <a:off x="457200" y="5219700"/>
            <a:ext cx="7334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4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4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일부는 맞지만, 그것이 전부는 아니다.</a:t>
            </a:r>
          </a:p>
        </p:txBody>
      </p:sp>
    </p:spTree>
    <p:extLst>
      <p:ext uri="{BB962C8B-B14F-4D97-AF65-F5344CB8AC3E}">
        <p14:creationId xmlns:p14="http://schemas.microsoft.com/office/powerpoint/2010/main" val="2028567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451DE06E-58B2-42FF-98A0-BA49293768A1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04 · 복음 · 나눔과 실천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1E844EC-C7F0-4125-B8FE-70B462394115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20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BFB96B1-9A4A-4D70-A0DD-43CD13BD9C9C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이제 삶으로 가져간다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BFE83CD-75ED-46AE-9B1E-6E3A17FB2E07}"/>
              </a:ext>
            </a:extLst>
          </p:cNvPr>
          <p:cNvSpPr>
            <a:spLocks noGrp="1"/>
          </p:cNvSpPr>
          <p:nvPr/>
        </p:nvSpPr>
        <p:spPr>
          <a:xfrm>
            <a:off x="457200" y="1657350"/>
            <a:ext cx="490537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전하는 복음의 중심은</a:t>
            </a: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예수인가, 더 나은 인생인가?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B997313-D114-45A3-9181-7CD8C13062E4}"/>
              </a:ext>
            </a:extLst>
          </p:cNvPr>
          <p:cNvSpPr>
            <a:spLocks noGrp="1"/>
          </p:cNvSpPr>
          <p:nvPr/>
        </p:nvSpPr>
        <p:spPr>
          <a:xfrm>
            <a:off x="457200" y="38576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BD46FF7-20DB-4506-916D-8A049824EF2B}"/>
              </a:ext>
            </a:extLst>
          </p:cNvPr>
          <p:cNvSpPr>
            <a:spLocks noGrp="1"/>
          </p:cNvSpPr>
          <p:nvPr/>
        </p:nvSpPr>
        <p:spPr>
          <a:xfrm>
            <a:off x="457200" y="4362450"/>
            <a:ext cx="4905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복음을 60초 안에 ‘조언’이 아닌 ‘소식’으로 말해 본다.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285CCC3-D4F7-49C1-B7AD-737D0FDFEEE1}"/>
              </a:ext>
            </a:extLst>
          </p:cNvPr>
          <p:cNvSpPr>
            <a:spLocks noGrp="1"/>
          </p:cNvSpPr>
          <p:nvPr/>
        </p:nvSpPr>
        <p:spPr>
          <a:xfrm>
            <a:off x="6191250" y="1314450"/>
            <a:ext cx="5543550" cy="45148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70F0A65-62BE-4685-90DD-36B07953D9F6}"/>
              </a:ext>
            </a:extLst>
          </p:cNvPr>
          <p:cNvSpPr>
            <a:spLocks noGrp="1"/>
          </p:cNvSpPr>
          <p:nvPr/>
        </p:nvSpPr>
        <p:spPr>
          <a:xfrm>
            <a:off x="6572250" y="16383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30AA4ED-EEEE-4730-86F0-067FAD69AA7F}"/>
              </a:ext>
            </a:extLst>
          </p:cNvPr>
          <p:cNvSpPr>
            <a:spLocks noGrp="1"/>
          </p:cNvSpPr>
          <p:nvPr/>
        </p:nvSpPr>
        <p:spPr>
          <a:xfrm>
            <a:off x="6572250" y="23526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6579136-34B0-480B-B776-77A40CDE398B}"/>
              </a:ext>
            </a:extLst>
          </p:cNvPr>
          <p:cNvSpPr>
            <a:spLocks noGrp="1"/>
          </p:cNvSpPr>
          <p:nvPr/>
        </p:nvSpPr>
        <p:spPr>
          <a:xfrm>
            <a:off x="7124700" y="23145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누군가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‘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복음이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뭐야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?’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라고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묻는다면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어떻게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설명할까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41839E0-F0C2-4362-AA22-007B1E274B34}"/>
              </a:ext>
            </a:extLst>
          </p:cNvPr>
          <p:cNvSpPr>
            <a:spLocks noGrp="1"/>
          </p:cNvSpPr>
          <p:nvPr/>
        </p:nvSpPr>
        <p:spPr>
          <a:xfrm>
            <a:off x="6572250" y="3171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C77ABC0-3D5B-4B95-A42A-F4D546DCFEEF}"/>
              </a:ext>
            </a:extLst>
          </p:cNvPr>
          <p:cNvSpPr>
            <a:spLocks noGrp="1"/>
          </p:cNvSpPr>
          <p:nvPr/>
        </p:nvSpPr>
        <p:spPr>
          <a:xfrm>
            <a:off x="7124700" y="31337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복음과 종교적 자기계발은 무엇이 다른가?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7642EE9-4CDB-4D92-95EC-5B5CBD7555EC}"/>
              </a:ext>
            </a:extLst>
          </p:cNvPr>
          <p:cNvSpPr>
            <a:spLocks noGrp="1"/>
          </p:cNvSpPr>
          <p:nvPr/>
        </p:nvSpPr>
        <p:spPr>
          <a:xfrm>
            <a:off x="6572250" y="39909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CB62F27-97B5-4F34-8712-63FBBB458C6D}"/>
              </a:ext>
            </a:extLst>
          </p:cNvPr>
          <p:cNvSpPr>
            <a:spLocks noGrp="1"/>
          </p:cNvSpPr>
          <p:nvPr/>
        </p:nvSpPr>
        <p:spPr>
          <a:xfrm>
            <a:off x="7124700" y="39528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십자가와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부활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중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한쪽만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강조하면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무엇을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놓치는가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C619F3E-97E7-47C9-AC73-8A9F7E7AC2E5}"/>
              </a:ext>
            </a:extLst>
          </p:cNvPr>
          <p:cNvSpPr>
            <a:spLocks noGrp="1"/>
          </p:cNvSpPr>
          <p:nvPr/>
        </p:nvSpPr>
        <p:spPr>
          <a:xfrm>
            <a:off x="6572250" y="48101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29BE2B1-1232-44F7-A096-500B9D81D74C}"/>
              </a:ext>
            </a:extLst>
          </p:cNvPr>
          <p:cNvSpPr>
            <a:spLocks noGrp="1"/>
          </p:cNvSpPr>
          <p:nvPr/>
        </p:nvSpPr>
        <p:spPr>
          <a:xfrm>
            <a:off x="7124700" y="47720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복음이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좋은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소식으로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느껴지지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않을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때,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이유는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무엇일까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33305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1797FF0C-579E-41E2-BCA5-154A77FA9E52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05 · 교회 · 핵심본문 사도행전 2:42-47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34C5CE1-2762-47CD-81AE-8E09D4A04800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21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C7F6DAB-B2BA-4134-AF23-819754C26F26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WEEK 05 · 교회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0460486-3AA8-4DAE-92AA-E42F6BFCE734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5334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교회는 어디에</a:t>
            </a:r>
          </a:p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있는가?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2043DFF-5438-4E02-A910-4BE312B0AFDE}"/>
              </a:ext>
            </a:extLst>
          </p:cNvPr>
          <p:cNvSpPr>
            <a:spLocks noGrp="1"/>
          </p:cNvSpPr>
          <p:nvPr/>
        </p:nvSpPr>
        <p:spPr>
          <a:xfrm>
            <a:off x="457200" y="3190875"/>
            <a:ext cx="8572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F2A31A-7634-485A-A767-D80FCB48BAFD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286375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교회는 건물보다 먼저, 그리스도께 부름받아 서로 연결되고 세상으로 보냄 받은 하나님의 백성이다.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D80140D-5EBD-4CDD-A3CC-7115B1C332EA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사도행전 2:42-47 · 고린도전서 12:12-27 · 에베소서 2:19-22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F408966-C7CF-465D-BF22-1541C229B5D2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640" r="64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88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6375F9FF-2FF3-41FB-93EA-A54E72B9268F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05 · 교회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8CDCAB5-114F-457B-A9FD-ECAD6383FB80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22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2B99E71-207A-4EC0-B83A-81ABEE5036C6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교회를 장소로만 보면 서로의 삶이 사라진다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A6CA87C-6C68-4981-B106-B3A31674DB60}"/>
              </a:ext>
            </a:extLst>
          </p:cNvPr>
          <p:cNvSpPr>
            <a:spLocks noGrp="1"/>
          </p:cNvSpPr>
          <p:nvPr/>
        </p:nvSpPr>
        <p:spPr>
          <a:xfrm>
            <a:off x="457200" y="1143000"/>
            <a:ext cx="1104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신약의 에클레시아는 기본적으로 회중과 모임을 가리킨다. 교회는 같은 종교를 가진 개인들의 주일 행사보다 크다.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94860D-4C97-49D4-918B-C1EB48F9ED08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5334000" cy="2686050"/>
          </a:xfrm>
          <a:prstGeom prst="rect">
            <a:avLst/>
          </a:prstGeom>
          <a:solidFill>
            <a:srgbClr val="F4F1EB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6EA9548-BC22-48E7-8252-A2B63FAE2E8C}"/>
              </a:ext>
            </a:extLst>
          </p:cNvPr>
          <p:cNvSpPr>
            <a:spLocks noGrp="1"/>
          </p:cNvSpPr>
          <p:nvPr/>
        </p:nvSpPr>
        <p:spPr>
          <a:xfrm>
            <a:off x="6400800" y="2428875"/>
            <a:ext cx="5334000" cy="26860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15C8ADC-8B28-4F9B-BC52-0CA50F748996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교회를 소비할 때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72BD625-733E-48EC-B215-701BCBB2F587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건물과 프로그램 중심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예배 참석으로 관계를 대신함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필요할 때 서비스를 받는 곳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D113315-DEEC-485F-A72E-9B54C301B932}"/>
              </a:ext>
            </a:extLst>
          </p:cNvPr>
          <p:cNvSpPr>
            <a:spLocks noGrp="1"/>
          </p:cNvSpPr>
          <p:nvPr/>
        </p:nvSpPr>
        <p:spPr>
          <a:xfrm>
            <a:off x="66865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그리스도의 몸으로 살 때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59E4E70-B46A-4A03-960B-0C1FC67DAF27}"/>
              </a:ext>
            </a:extLst>
          </p:cNvPr>
          <p:cNvSpPr>
            <a:spLocks noGrp="1"/>
          </p:cNvSpPr>
          <p:nvPr/>
        </p:nvSpPr>
        <p:spPr>
          <a:xfrm>
            <a:off x="66865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서로 다른 지체가 연결됨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사랑·용서·짐 나눔·식탁을 실천함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세상에 하나님 나라를 증언함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EDB7CF9-7789-4AEB-9914-3C99C5F62CBE}"/>
              </a:ext>
            </a:extLst>
          </p:cNvPr>
          <p:cNvSpPr>
            <a:spLocks noGrp="1"/>
          </p:cNvSpPr>
          <p:nvPr/>
        </p:nvSpPr>
        <p:spPr>
          <a:xfrm>
            <a:off x="457200" y="55626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일부의 진실을 버리는 것이 아니라, 성경이 보여 주는 전체로 넓혀 간다.</a:t>
            </a:r>
          </a:p>
        </p:txBody>
      </p:sp>
    </p:spTree>
    <p:extLst>
      <p:ext uri="{BB962C8B-B14F-4D97-AF65-F5344CB8AC3E}">
        <p14:creationId xmlns:p14="http://schemas.microsoft.com/office/powerpoint/2010/main" val="660305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0005CE0B-084D-4712-88B1-574AFAB34B4B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05 · 교회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C899C6A-B497-4557-98B3-A53C16672AC1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23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994B430-A7BD-4928-A07F-3C7A2A9BB77F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교회는 함께 살고 함께 보냄 받는 공동체다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CA0E13A-D1F5-4913-AD19-3F77D2F85F34}"/>
              </a:ext>
            </a:extLst>
          </p:cNvPr>
          <p:cNvSpPr>
            <a:spLocks noGrp="1"/>
          </p:cNvSpPr>
          <p:nvPr/>
        </p:nvSpPr>
        <p:spPr>
          <a:xfrm>
            <a:off x="6086475" y="1466850"/>
            <a:ext cx="19050" cy="43624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BDC8F49-BBAE-46D8-BD51-53D7BACC22B0}"/>
              </a:ext>
            </a:extLst>
          </p:cNvPr>
          <p:cNvSpPr>
            <a:spLocks noGrp="1"/>
          </p:cNvSpPr>
          <p:nvPr/>
        </p:nvSpPr>
        <p:spPr>
          <a:xfrm>
            <a:off x="457200" y="36004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4DA8D92-F182-4EAC-A37C-FD91B3E3A580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7EB81FD-30E9-4AFF-AC78-EFFBAD43FC41}"/>
              </a:ext>
            </a:extLst>
          </p:cNvPr>
          <p:cNvSpPr>
            <a:spLocks noGrp="1"/>
          </p:cNvSpPr>
          <p:nvPr/>
        </p:nvSpPr>
        <p:spPr>
          <a:xfrm>
            <a:off x="11239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몸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D581271-5B89-4DFA-A854-789DEDE4D556}"/>
              </a:ext>
            </a:extLst>
          </p:cNvPr>
          <p:cNvSpPr>
            <a:spLocks noGrp="1"/>
          </p:cNvSpPr>
          <p:nvPr/>
        </p:nvSpPr>
        <p:spPr>
          <a:xfrm>
            <a:off x="11239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그리스도가 머리이시고 각 사람은 서로 필요한 지체다.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01E9E80-6340-4B4F-B021-7E9B8EF31201}"/>
              </a:ext>
            </a:extLst>
          </p:cNvPr>
          <p:cNvSpPr>
            <a:spLocks noGrp="1"/>
          </p:cNvSpPr>
          <p:nvPr/>
        </p:nvSpPr>
        <p:spPr>
          <a:xfrm>
            <a:off x="63246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D8BE7E5-EAA8-4A58-8E20-EED2FBBF06A4}"/>
              </a:ext>
            </a:extLst>
          </p:cNvPr>
          <p:cNvSpPr>
            <a:spLocks noGrp="1"/>
          </p:cNvSpPr>
          <p:nvPr/>
        </p:nvSpPr>
        <p:spPr>
          <a:xfrm>
            <a:off x="69913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성령의 연결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7EB9905-0741-416B-BCE2-092FB66FAC92}"/>
              </a:ext>
            </a:extLst>
          </p:cNvPr>
          <p:cNvSpPr>
            <a:spLocks noGrp="1"/>
          </p:cNvSpPr>
          <p:nvPr/>
        </p:nvSpPr>
        <p:spPr>
          <a:xfrm>
            <a:off x="69913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성령 안에서 은사와 배경이 다른 사람들이 한 몸을 이룬다.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E755B7D-DFFF-4D16-847B-744D744D02BC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74F1358-33AB-4394-A702-37950D3B92E7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서로의 삶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EA1CD17-16E7-452C-A3AB-5244C38A566F}"/>
              </a:ext>
            </a:extLst>
          </p:cNvPr>
          <p:cNvSpPr>
            <a:spLocks noGrp="1"/>
          </p:cNvSpPr>
          <p:nvPr/>
        </p:nvSpPr>
        <p:spPr>
          <a:xfrm>
            <a:off x="11239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사랑·용서·돌봄·식탁·배움·기도가 관계 속에서 구체화된다.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A04C824-0CE0-4F16-922A-094A0479A977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52AB973-C343-4C01-98FE-A0843700A600}"/>
              </a:ext>
            </a:extLst>
          </p:cNvPr>
          <p:cNvSpPr>
            <a:spLocks noGrp="1"/>
          </p:cNvSpPr>
          <p:nvPr/>
        </p:nvSpPr>
        <p:spPr>
          <a:xfrm>
            <a:off x="69913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보냄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008402B-C79F-4867-8EA0-FAFA93E16B03}"/>
              </a:ext>
            </a:extLst>
          </p:cNvPr>
          <p:cNvSpPr>
            <a:spLocks noGrp="1"/>
          </p:cNvSpPr>
          <p:nvPr/>
        </p:nvSpPr>
        <p:spPr>
          <a:xfrm>
            <a:off x="69913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교회는 세상을 피하는 공동체가 아니라 세상 속으로 보냄 받은 공동체다.</a:t>
            </a:r>
          </a:p>
        </p:txBody>
      </p:sp>
    </p:spTree>
    <p:extLst>
      <p:ext uri="{BB962C8B-B14F-4D97-AF65-F5344CB8AC3E}">
        <p14:creationId xmlns:p14="http://schemas.microsoft.com/office/powerpoint/2010/main" val="2359996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80BB2C79-6D39-456C-9984-4C46B155C6F3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05 · 교회 · 나눔과 실천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646370C-E256-43E5-8B76-BFB354E6CCDF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24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BD6171E-DC09-4C15-9B44-B3D494BBFA16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이제 삶으로 가져간다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DEDAA86-ECE5-4073-8356-FE033A4C1711}"/>
              </a:ext>
            </a:extLst>
          </p:cNvPr>
          <p:cNvSpPr>
            <a:spLocks noGrp="1"/>
          </p:cNvSpPr>
          <p:nvPr/>
        </p:nvSpPr>
        <p:spPr>
          <a:xfrm>
            <a:off x="457200" y="1657350"/>
            <a:ext cx="490537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교회에 ‘다니는가’,</a:t>
            </a: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아니면 한 몸으로 ‘살아가는가’?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E05D07F-299F-424B-AFEE-ACE708AA6FF7}"/>
              </a:ext>
            </a:extLst>
          </p:cNvPr>
          <p:cNvSpPr>
            <a:spLocks noGrp="1"/>
          </p:cNvSpPr>
          <p:nvPr/>
        </p:nvSpPr>
        <p:spPr>
          <a:xfrm>
            <a:off x="457200" y="38576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D575E4A-CB33-4DAE-9126-BB9984D1902D}"/>
              </a:ext>
            </a:extLst>
          </p:cNvPr>
          <p:cNvSpPr>
            <a:spLocks noGrp="1"/>
          </p:cNvSpPr>
          <p:nvPr/>
        </p:nvSpPr>
        <p:spPr>
          <a:xfrm>
            <a:off x="457200" y="4362450"/>
            <a:ext cx="4905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공동체 한 사람의 필요를 구체적으로 묻고, 시간이나 식탁을 내어 준다.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6B8E947-8C9B-4EA2-9155-9D9F2805369C}"/>
              </a:ext>
            </a:extLst>
          </p:cNvPr>
          <p:cNvSpPr>
            <a:spLocks noGrp="1"/>
          </p:cNvSpPr>
          <p:nvPr/>
        </p:nvSpPr>
        <p:spPr>
          <a:xfrm>
            <a:off x="6191250" y="1314450"/>
            <a:ext cx="5543550" cy="45148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5365F37-6549-4A8C-92C5-C198536DE1EF}"/>
              </a:ext>
            </a:extLst>
          </p:cNvPr>
          <p:cNvSpPr>
            <a:spLocks noGrp="1"/>
          </p:cNvSpPr>
          <p:nvPr/>
        </p:nvSpPr>
        <p:spPr>
          <a:xfrm>
            <a:off x="6572250" y="16383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3C2B0A6-6E91-479C-A93F-A4E607C5FDC5}"/>
              </a:ext>
            </a:extLst>
          </p:cNvPr>
          <p:cNvSpPr>
            <a:spLocks noGrp="1"/>
          </p:cNvSpPr>
          <p:nvPr/>
        </p:nvSpPr>
        <p:spPr>
          <a:xfrm>
            <a:off x="6572250" y="23526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BE43592-B69E-4A40-84F0-CA8EB1E9567B}"/>
              </a:ext>
            </a:extLst>
          </p:cNvPr>
          <p:cNvSpPr>
            <a:spLocks noGrp="1"/>
          </p:cNvSpPr>
          <p:nvPr/>
        </p:nvSpPr>
        <p:spPr>
          <a:xfrm>
            <a:off x="7124700" y="23145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교회를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건물·예배·조직·사람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중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무엇에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가깝게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보았나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36AED64-3001-4897-BF38-7FB4060DEDD2}"/>
              </a:ext>
            </a:extLst>
          </p:cNvPr>
          <p:cNvSpPr>
            <a:spLocks noGrp="1"/>
          </p:cNvSpPr>
          <p:nvPr/>
        </p:nvSpPr>
        <p:spPr>
          <a:xfrm>
            <a:off x="6572250" y="3171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DE0629E-51BB-47BB-B9EA-5111D7EF7022}"/>
              </a:ext>
            </a:extLst>
          </p:cNvPr>
          <p:cNvSpPr>
            <a:spLocks noGrp="1"/>
          </p:cNvSpPr>
          <p:nvPr/>
        </p:nvSpPr>
        <p:spPr>
          <a:xfrm>
            <a:off x="7124700" y="31337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생각하는 건강한 교회는 어떤 모습인가?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FC4A397-2E09-40A9-A84B-118ED7897814}"/>
              </a:ext>
            </a:extLst>
          </p:cNvPr>
          <p:cNvSpPr>
            <a:spLocks noGrp="1"/>
          </p:cNvSpPr>
          <p:nvPr/>
        </p:nvSpPr>
        <p:spPr>
          <a:xfrm>
            <a:off x="6572250" y="39909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6F2F030-FD59-4BC2-B15A-4AC8A47E8351}"/>
              </a:ext>
            </a:extLst>
          </p:cNvPr>
          <p:cNvSpPr>
            <a:spLocks noGrp="1"/>
          </p:cNvSpPr>
          <p:nvPr/>
        </p:nvSpPr>
        <p:spPr>
          <a:xfrm>
            <a:off x="7124700" y="39528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공동체가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그리스도의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몸이라면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무엇이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달라져야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할까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101B4F5-84FA-4AFC-9629-826F18D978B2}"/>
              </a:ext>
            </a:extLst>
          </p:cNvPr>
          <p:cNvSpPr>
            <a:spLocks noGrp="1"/>
          </p:cNvSpPr>
          <p:nvPr/>
        </p:nvSpPr>
        <p:spPr>
          <a:xfrm>
            <a:off x="6572250" y="48101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C686D2D-CC26-4B7B-B017-8AC472DEB562}"/>
              </a:ext>
            </a:extLst>
          </p:cNvPr>
          <p:cNvSpPr>
            <a:spLocks noGrp="1"/>
          </p:cNvSpPr>
          <p:nvPr/>
        </p:nvSpPr>
        <p:spPr>
          <a:xfrm>
            <a:off x="7124700" y="47720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우리는 세상 가운데 무엇을 위해 보냄 받았는가?</a:t>
            </a:r>
          </a:p>
        </p:txBody>
      </p:sp>
    </p:spTree>
    <p:extLst>
      <p:ext uri="{BB962C8B-B14F-4D97-AF65-F5344CB8AC3E}">
        <p14:creationId xmlns:p14="http://schemas.microsoft.com/office/powerpoint/2010/main" val="583641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809F5C41-54A8-4E46-8AC4-7BFA0C700526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06 · 예배 · 핵심본문 로마서 12:1-2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F38D38C-E9E0-4B8F-8B9C-11E9717BEFC8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25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C919C82-F465-4ACE-8E66-7091951CD538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WEEK 06 · 예배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5452368-301B-47FE-877C-3F2407016631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5334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예배는 언제 시작되고</a:t>
            </a:r>
          </a:p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언제 끝나는가?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BC2D4F7-9628-45BF-8FAD-C900C162B268}"/>
              </a:ext>
            </a:extLst>
          </p:cNvPr>
          <p:cNvSpPr>
            <a:spLocks noGrp="1"/>
          </p:cNvSpPr>
          <p:nvPr/>
        </p:nvSpPr>
        <p:spPr>
          <a:xfrm>
            <a:off x="457200" y="3190875"/>
            <a:ext cx="8572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FBEF0BA-6BBB-41FF-9FAF-9C84CFBFAE50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286375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예배는 공동체가 함께 하나님께 나아가는 일이면서, 우리의 존재 전체를 하나님께 드리는 삶이다.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D52105F-1886-43E0-A46F-3C6A9D6F1EC6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로마서 12:1-2 · 요한복음 4:19-24 · 히브리서 10:19-25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D99A389-37A0-4D39-AB80-ADAF36DC7D88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510" r="51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70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C03E3F34-834D-4734-873D-44780F856A9B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06 · 예배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4EB1438-0075-47FF-A04D-3C41FB0458B9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26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CB19A13-C84D-409C-8EFE-576BAE50B6AB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주일예배와 삶의 예배는 서로를 필요로 한다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55E3DC2-E852-4DF3-A719-3B114D8BAEB1}"/>
              </a:ext>
            </a:extLst>
          </p:cNvPr>
          <p:cNvSpPr>
            <a:spLocks noGrp="1"/>
          </p:cNvSpPr>
          <p:nvPr/>
        </p:nvSpPr>
        <p:spPr>
          <a:xfrm>
            <a:off x="457200" y="1143000"/>
            <a:ext cx="1104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예배를 주일 한 시간으로 줄여도 안 되고, ‘삶이 예배’라는 말로 공동체의 모임을 가볍게 여겨도 안 된다.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D619F18-F8EC-4F9D-B129-EA0A109C7D77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5334000" cy="2686050"/>
          </a:xfrm>
          <a:prstGeom prst="rect">
            <a:avLst/>
          </a:prstGeom>
          <a:solidFill>
            <a:srgbClr val="F4F1EB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42BDE90-CF53-478C-953B-3BC74CD745BF}"/>
              </a:ext>
            </a:extLst>
          </p:cNvPr>
          <p:cNvSpPr>
            <a:spLocks noGrp="1"/>
          </p:cNvSpPr>
          <p:nvPr/>
        </p:nvSpPr>
        <p:spPr>
          <a:xfrm>
            <a:off x="6400800" y="2428875"/>
            <a:ext cx="5334000" cy="26860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DFE60B4-F84F-4E04-ABDF-353A21499F14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함께 모이는 예배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ECC6CDE-340C-4252-A769-B80A03E3AE4B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말씀 · 기도 · 찬양 · 성찬 · 헌신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하나님의 백성으로 다시 정렬되는 시간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E88F074-08A3-4097-AFBB-6309593007F0}"/>
              </a:ext>
            </a:extLst>
          </p:cNvPr>
          <p:cNvSpPr>
            <a:spLocks noGrp="1"/>
          </p:cNvSpPr>
          <p:nvPr/>
        </p:nvSpPr>
        <p:spPr>
          <a:xfrm>
            <a:off x="66865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흩어져 드리는 예배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2711BDE-9200-4003-B277-CB722E30DE0A}"/>
              </a:ext>
            </a:extLst>
          </p:cNvPr>
          <p:cNvSpPr>
            <a:spLocks noGrp="1"/>
          </p:cNvSpPr>
          <p:nvPr/>
        </p:nvSpPr>
        <p:spPr>
          <a:xfrm>
            <a:off x="66865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몸 · 일 · 돈 · 관계 · 선택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월요일부터 토요일까지 하나님께 드리는 삶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71FE7E1-F541-486A-905C-E8B4158B0EF2}"/>
              </a:ext>
            </a:extLst>
          </p:cNvPr>
          <p:cNvSpPr>
            <a:spLocks noGrp="1"/>
          </p:cNvSpPr>
          <p:nvPr/>
        </p:nvSpPr>
        <p:spPr>
          <a:xfrm>
            <a:off x="457200" y="55626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일부의 진실을 버리는 것이 아니라, 성경이 보여 주는 전체로 넓혀 간다.</a:t>
            </a:r>
          </a:p>
        </p:txBody>
      </p:sp>
    </p:spTree>
    <p:extLst>
      <p:ext uri="{BB962C8B-B14F-4D97-AF65-F5344CB8AC3E}">
        <p14:creationId xmlns:p14="http://schemas.microsoft.com/office/powerpoint/2010/main" val="294625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F111808E-248D-400C-AB83-13D9F96AB943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06 · 예배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5229308-BA34-454B-803C-0C5524844C71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27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41BCF4E-2F9A-4BB4-A71D-E66166F0D882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예배는 모임과 일상을 잇는 하나의 리듬이다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BDC698F-5503-4903-969A-A868A330E473}"/>
              </a:ext>
            </a:extLst>
          </p:cNvPr>
          <p:cNvSpPr>
            <a:spLocks noGrp="1"/>
          </p:cNvSpPr>
          <p:nvPr/>
        </p:nvSpPr>
        <p:spPr>
          <a:xfrm>
            <a:off x="6086475" y="1466850"/>
            <a:ext cx="19050" cy="43624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A5341CA-3B71-4CA6-8C1C-C78CFF7CE317}"/>
              </a:ext>
            </a:extLst>
          </p:cNvPr>
          <p:cNvSpPr>
            <a:spLocks noGrp="1"/>
          </p:cNvSpPr>
          <p:nvPr/>
        </p:nvSpPr>
        <p:spPr>
          <a:xfrm>
            <a:off x="457200" y="36004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6CA9D7-4AB2-4395-9A0A-F014B9CCA96C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BF93F6F-D321-4568-9575-F915ABD7CFF4}"/>
              </a:ext>
            </a:extLst>
          </p:cNvPr>
          <p:cNvSpPr>
            <a:spLocks noGrp="1"/>
          </p:cNvSpPr>
          <p:nvPr/>
        </p:nvSpPr>
        <p:spPr>
          <a:xfrm>
            <a:off x="11239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산 제사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D50B9E8-8128-4189-BCE8-4FAD69E91A7E}"/>
              </a:ext>
            </a:extLst>
          </p:cNvPr>
          <p:cNvSpPr>
            <a:spLocks noGrp="1"/>
          </p:cNvSpPr>
          <p:nvPr/>
        </p:nvSpPr>
        <p:spPr>
          <a:xfrm>
            <a:off x="11239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몸과 일상의 선택을 하나님이 기뻐하시는 제물로 드린다.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79A5629-3C1B-4AD3-BE57-25CD62F70B93}"/>
              </a:ext>
            </a:extLst>
          </p:cNvPr>
          <p:cNvSpPr>
            <a:spLocks noGrp="1"/>
          </p:cNvSpPr>
          <p:nvPr/>
        </p:nvSpPr>
        <p:spPr>
          <a:xfrm>
            <a:off x="63246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27B15C0-B131-43D6-AAB1-2D6B6C755FA6}"/>
              </a:ext>
            </a:extLst>
          </p:cNvPr>
          <p:cNvSpPr>
            <a:spLocks noGrp="1"/>
          </p:cNvSpPr>
          <p:nvPr/>
        </p:nvSpPr>
        <p:spPr>
          <a:xfrm>
            <a:off x="69913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영과 진리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BA093C4-0872-4FF1-B415-BDF6A96E446E}"/>
              </a:ext>
            </a:extLst>
          </p:cNvPr>
          <p:cNvSpPr>
            <a:spLocks noGrp="1"/>
          </p:cNvSpPr>
          <p:nvPr/>
        </p:nvSpPr>
        <p:spPr>
          <a:xfrm>
            <a:off x="69913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장소나 분위기를 넘어 성령 안에서 진리에 응답한다.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A088357-47FD-430D-B502-514ADC5E3934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CD8C48D-2AC2-4A37-B3C5-34E9D1A7E22D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공동체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38D7095-8FC3-4BCD-AAC2-1667971086A6}"/>
              </a:ext>
            </a:extLst>
          </p:cNvPr>
          <p:cNvSpPr>
            <a:spLocks noGrp="1"/>
          </p:cNvSpPr>
          <p:nvPr/>
        </p:nvSpPr>
        <p:spPr>
          <a:xfrm>
            <a:off x="11239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함께 말씀을 듣고 성찬과 찬양, 기도로 하나님을 기억한다.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0089F11-F688-4BD8-9E52-248F2994A933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34EC872-0A15-4AFD-AB45-1FC435190029}"/>
              </a:ext>
            </a:extLst>
          </p:cNvPr>
          <p:cNvSpPr>
            <a:spLocks noGrp="1"/>
          </p:cNvSpPr>
          <p:nvPr/>
        </p:nvSpPr>
        <p:spPr>
          <a:xfrm>
            <a:off x="69913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모임과 파송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2CBA395-4F67-4A3A-9138-9BC0AEDDD715}"/>
              </a:ext>
            </a:extLst>
          </p:cNvPr>
          <p:cNvSpPr>
            <a:spLocks noGrp="1"/>
          </p:cNvSpPr>
          <p:nvPr/>
        </p:nvSpPr>
        <p:spPr>
          <a:xfrm>
            <a:off x="69913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공동체 예배는 삶을 빚고, 삶의 예배는 다시 공동체로 돌아온다.</a:t>
            </a:r>
          </a:p>
        </p:txBody>
      </p:sp>
    </p:spTree>
    <p:extLst>
      <p:ext uri="{BB962C8B-B14F-4D97-AF65-F5344CB8AC3E}">
        <p14:creationId xmlns:p14="http://schemas.microsoft.com/office/powerpoint/2010/main" val="286406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4637FA0A-A6B9-46F2-8CAE-A2BEDC1556A7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06 · 예배 · 나눔과 실천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FCCEAFB-155C-45A1-8CC7-B837942B022E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28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FE68D4C-803C-420A-8139-E28781DC8BDF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이제 삶으로 가져간다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9642C56-CA13-40EB-93D9-4AB07D0A0473}"/>
              </a:ext>
            </a:extLst>
          </p:cNvPr>
          <p:cNvSpPr>
            <a:spLocks noGrp="1"/>
          </p:cNvSpPr>
          <p:nvPr/>
        </p:nvSpPr>
        <p:spPr>
          <a:xfrm>
            <a:off x="457200" y="1657350"/>
            <a:ext cx="490537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주일에 고백한 믿음이</a:t>
            </a: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월요일의 선택으로 이어지는가?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FEEB2F6-EE6D-499C-9511-7B6D6FF218DA}"/>
              </a:ext>
            </a:extLst>
          </p:cNvPr>
          <p:cNvSpPr>
            <a:spLocks noGrp="1"/>
          </p:cNvSpPr>
          <p:nvPr/>
        </p:nvSpPr>
        <p:spPr>
          <a:xfrm>
            <a:off x="457200" y="38576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3AC99A2-7842-4143-A0A2-50C238F8A872}"/>
              </a:ext>
            </a:extLst>
          </p:cNvPr>
          <p:cNvSpPr>
            <a:spLocks noGrp="1"/>
          </p:cNvSpPr>
          <p:nvPr/>
        </p:nvSpPr>
        <p:spPr>
          <a:xfrm>
            <a:off x="457200" y="4362450"/>
            <a:ext cx="4905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한 가지 일상 행동을 정해 ‘하나님께 드리는 일’로 의식하며 실천한다.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36C3131-FEC5-4ECD-B08B-9DC4A516A82B}"/>
              </a:ext>
            </a:extLst>
          </p:cNvPr>
          <p:cNvSpPr>
            <a:spLocks noGrp="1"/>
          </p:cNvSpPr>
          <p:nvPr/>
        </p:nvSpPr>
        <p:spPr>
          <a:xfrm>
            <a:off x="6191250" y="1314450"/>
            <a:ext cx="5543550" cy="45148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74139A4-2BD4-4C1E-B17A-6929EAB0B1AB}"/>
              </a:ext>
            </a:extLst>
          </p:cNvPr>
          <p:cNvSpPr>
            <a:spLocks noGrp="1"/>
          </p:cNvSpPr>
          <p:nvPr/>
        </p:nvSpPr>
        <p:spPr>
          <a:xfrm>
            <a:off x="6572250" y="16383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735B7D-864E-415A-B7D6-C767EF80329C}"/>
              </a:ext>
            </a:extLst>
          </p:cNvPr>
          <p:cNvSpPr>
            <a:spLocks noGrp="1"/>
          </p:cNvSpPr>
          <p:nvPr/>
        </p:nvSpPr>
        <p:spPr>
          <a:xfrm>
            <a:off x="6572250" y="23526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B9F6590-20A8-4E65-A7E9-3016FEA3F77C}"/>
              </a:ext>
            </a:extLst>
          </p:cNvPr>
          <p:cNvSpPr>
            <a:spLocks noGrp="1"/>
          </p:cNvSpPr>
          <p:nvPr/>
        </p:nvSpPr>
        <p:spPr>
          <a:xfrm>
            <a:off x="7124700" y="23145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예배를 무엇이라고 생각해 왔는가?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FD91F1B-025D-4B8C-8611-EEF57FE2485E}"/>
              </a:ext>
            </a:extLst>
          </p:cNvPr>
          <p:cNvSpPr>
            <a:spLocks noGrp="1"/>
          </p:cNvSpPr>
          <p:nvPr/>
        </p:nvSpPr>
        <p:spPr>
          <a:xfrm>
            <a:off x="6572250" y="3171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E564A4A-E86A-45C3-AE1C-5661F5EDF0F8}"/>
              </a:ext>
            </a:extLst>
          </p:cNvPr>
          <p:cNvSpPr>
            <a:spLocks noGrp="1"/>
          </p:cNvSpPr>
          <p:nvPr/>
        </p:nvSpPr>
        <p:spPr>
          <a:xfrm>
            <a:off x="7124700" y="31337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주일예배와 월요일 직장생활은 어떻게 연결될 수 있을까?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C86B1AC-4413-43F6-B398-F935752B611F}"/>
              </a:ext>
            </a:extLst>
          </p:cNvPr>
          <p:cNvSpPr>
            <a:spLocks noGrp="1"/>
          </p:cNvSpPr>
          <p:nvPr/>
        </p:nvSpPr>
        <p:spPr>
          <a:xfrm>
            <a:off x="6572250" y="39909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45D80C0-1435-4247-8772-3CAADD4D788B}"/>
              </a:ext>
            </a:extLst>
          </p:cNvPr>
          <p:cNvSpPr>
            <a:spLocks noGrp="1"/>
          </p:cNvSpPr>
          <p:nvPr/>
        </p:nvSpPr>
        <p:spPr>
          <a:xfrm>
            <a:off x="7124700" y="39528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몸을 산 제사로 드린다는 말은 내 일상에서 무엇을 뜻할까?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FC3182B-2A6B-4AD1-BE79-4C822E5B3A04}"/>
              </a:ext>
            </a:extLst>
          </p:cNvPr>
          <p:cNvSpPr>
            <a:spLocks noGrp="1"/>
          </p:cNvSpPr>
          <p:nvPr/>
        </p:nvSpPr>
        <p:spPr>
          <a:xfrm>
            <a:off x="6572250" y="48101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1E81444-FD7B-45AA-B663-96BE7D0F0BAF}"/>
              </a:ext>
            </a:extLst>
          </p:cNvPr>
          <p:cNvSpPr>
            <a:spLocks noGrp="1"/>
          </p:cNvSpPr>
          <p:nvPr/>
        </p:nvSpPr>
        <p:spPr>
          <a:xfrm>
            <a:off x="7124700" y="47720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모이는 예배가 약해질 때 삶의 예배에는 어떤 일이 생길까?</a:t>
            </a:r>
          </a:p>
        </p:txBody>
      </p:sp>
    </p:spTree>
    <p:extLst>
      <p:ext uri="{BB962C8B-B14F-4D97-AF65-F5344CB8AC3E}">
        <p14:creationId xmlns:p14="http://schemas.microsoft.com/office/powerpoint/2010/main" val="201399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52B7F8A7-6B4A-4098-B118-88CE8BF2B20C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07 · 찬양 · 핵심본문 시편 95편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338D982-4504-456D-83B7-D84FABFA85BA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29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F131CE4-D88A-4FF9-924D-19ED56CCF94D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WEEK 07 · 찬양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A3DAF10-78FA-410E-963B-E85E71DCFE6B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5334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찬양은 노래인가?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BBC34C6-C480-44CD-9205-0D41B304F7CD}"/>
              </a:ext>
            </a:extLst>
          </p:cNvPr>
          <p:cNvSpPr>
            <a:spLocks noGrp="1"/>
          </p:cNvSpPr>
          <p:nvPr/>
        </p:nvSpPr>
        <p:spPr>
          <a:xfrm>
            <a:off x="457200" y="3190875"/>
            <a:ext cx="8572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785A80E-F329-41FE-932D-30272A0870F8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286375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찬양은 하나님이 누구시며 무엇을 하셨는지를 인정하고 선포하는 행위이며, 노래는 중요한 표현 방식이다.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86C2AB7-2ECC-4610-A797-60BDAA5A4CF8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시편 95편 · 시편 100편 · 시편 150편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820F504-8BA8-4BB9-85B3-6C656E32C8E5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640" r="64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19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>
            <a:extLst>
              <a:ext uri="{FF2B5EF4-FFF2-40B4-BE49-F238E27FC236}">
                <a16:creationId xmlns:a16="http://schemas.microsoft.com/office/drawing/2014/main" id="{770E13A6-CA66-4079-B8F9-80BBB0C42ABC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6C3959B-2E5C-4D0F-9EC4-0DB52BB93BCE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아홉 단어는 하나의 이야기를 이룬다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8FBB025-50BF-45D5-AB1E-A0D7973507F6}"/>
              </a:ext>
            </a:extLst>
          </p:cNvPr>
          <p:cNvSpPr>
            <a:spLocks noGrp="1"/>
          </p:cNvSpPr>
          <p:nvPr/>
        </p:nvSpPr>
        <p:spPr>
          <a:xfrm>
            <a:off x="457200" y="1123950"/>
            <a:ext cx="1104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한 단어씩 배우되, 마지막에는 서로 어떻게 연결되는지 보게 됩니다.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784C09E-CF6A-43C4-B0D3-4122D7AF4635}"/>
              </a:ext>
            </a:extLst>
          </p:cNvPr>
          <p:cNvSpPr>
            <a:spLocks noGrp="1"/>
          </p:cNvSpPr>
          <p:nvPr/>
        </p:nvSpPr>
        <p:spPr>
          <a:xfrm>
            <a:off x="457200" y="1952625"/>
            <a:ext cx="55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7524B5A-76BB-4FE8-BF01-FD4720C078FD}"/>
              </a:ext>
            </a:extLst>
          </p:cNvPr>
          <p:cNvSpPr>
            <a:spLocks noGrp="1"/>
          </p:cNvSpPr>
          <p:nvPr/>
        </p:nvSpPr>
        <p:spPr>
          <a:xfrm>
            <a:off x="457200" y="23145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 나라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AF729FB-841B-432C-8939-E9BCEAC1BE50}"/>
              </a:ext>
            </a:extLst>
          </p:cNvPr>
          <p:cNvSpPr>
            <a:spLocks noGrp="1"/>
          </p:cNvSpPr>
          <p:nvPr/>
        </p:nvSpPr>
        <p:spPr>
          <a:xfrm>
            <a:off x="3924300" y="1952625"/>
            <a:ext cx="19050" cy="8953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3FB41CB-42BB-4727-B80A-A91D36FA57F7}"/>
              </a:ext>
            </a:extLst>
          </p:cNvPr>
          <p:cNvSpPr>
            <a:spLocks noGrp="1"/>
          </p:cNvSpPr>
          <p:nvPr/>
        </p:nvSpPr>
        <p:spPr>
          <a:xfrm>
            <a:off x="4114800" y="1952625"/>
            <a:ext cx="55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2DB0FEA-7519-494F-AED4-A6F16EF6FFF1}"/>
              </a:ext>
            </a:extLst>
          </p:cNvPr>
          <p:cNvSpPr>
            <a:spLocks noGrp="1"/>
          </p:cNvSpPr>
          <p:nvPr/>
        </p:nvSpPr>
        <p:spPr>
          <a:xfrm>
            <a:off x="4114800" y="23145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B42BAD-79AB-4F01-B723-FFB3008B02B3}"/>
              </a:ext>
            </a:extLst>
          </p:cNvPr>
          <p:cNvSpPr>
            <a:spLocks noGrp="1"/>
          </p:cNvSpPr>
          <p:nvPr/>
        </p:nvSpPr>
        <p:spPr>
          <a:xfrm>
            <a:off x="7581900" y="1952625"/>
            <a:ext cx="19050" cy="8953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6A38865-1BD8-4470-A81F-00EDAD0958D1}"/>
              </a:ext>
            </a:extLst>
          </p:cNvPr>
          <p:cNvSpPr>
            <a:spLocks noGrp="1"/>
          </p:cNvSpPr>
          <p:nvPr/>
        </p:nvSpPr>
        <p:spPr>
          <a:xfrm>
            <a:off x="7772400" y="1952625"/>
            <a:ext cx="55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85A8BB1-CCC8-4B44-96AF-8FAC79A0AA87}"/>
              </a:ext>
            </a:extLst>
          </p:cNvPr>
          <p:cNvSpPr>
            <a:spLocks noGrp="1"/>
          </p:cNvSpPr>
          <p:nvPr/>
        </p:nvSpPr>
        <p:spPr>
          <a:xfrm>
            <a:off x="7772400" y="23145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제자도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073E443-A3DB-4177-9DDD-CA39F795D71A}"/>
              </a:ext>
            </a:extLst>
          </p:cNvPr>
          <p:cNvSpPr>
            <a:spLocks noGrp="1"/>
          </p:cNvSpPr>
          <p:nvPr/>
        </p:nvSpPr>
        <p:spPr>
          <a:xfrm>
            <a:off x="457200" y="3028950"/>
            <a:ext cx="3143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ACFEDC5-3E98-409A-8D71-0E4416F7D7D9}"/>
              </a:ext>
            </a:extLst>
          </p:cNvPr>
          <p:cNvSpPr>
            <a:spLocks noGrp="1"/>
          </p:cNvSpPr>
          <p:nvPr/>
        </p:nvSpPr>
        <p:spPr>
          <a:xfrm>
            <a:off x="457200" y="3209925"/>
            <a:ext cx="55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A95D429-C4EC-4826-9A94-87B4099B0505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복음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556BE51-CD24-438D-8C5C-EEF693133ED9}"/>
              </a:ext>
            </a:extLst>
          </p:cNvPr>
          <p:cNvSpPr>
            <a:spLocks noGrp="1"/>
          </p:cNvSpPr>
          <p:nvPr/>
        </p:nvSpPr>
        <p:spPr>
          <a:xfrm>
            <a:off x="3924300" y="3209925"/>
            <a:ext cx="19050" cy="8953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AB93939-B004-4982-896C-16B8792E1507}"/>
              </a:ext>
            </a:extLst>
          </p:cNvPr>
          <p:cNvSpPr>
            <a:spLocks noGrp="1"/>
          </p:cNvSpPr>
          <p:nvPr/>
        </p:nvSpPr>
        <p:spPr>
          <a:xfrm>
            <a:off x="4114800" y="3028950"/>
            <a:ext cx="3143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14E46BF-A4C0-4486-9DCB-DB7D9973E1F7}"/>
              </a:ext>
            </a:extLst>
          </p:cNvPr>
          <p:cNvSpPr>
            <a:spLocks noGrp="1"/>
          </p:cNvSpPr>
          <p:nvPr/>
        </p:nvSpPr>
        <p:spPr>
          <a:xfrm>
            <a:off x="4114800" y="3209925"/>
            <a:ext cx="55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05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F848BA0-3D9A-4B57-8B4A-6D481FF7F50B}"/>
              </a:ext>
            </a:extLst>
          </p:cNvPr>
          <p:cNvSpPr>
            <a:spLocks noGrp="1"/>
          </p:cNvSpPr>
          <p:nvPr/>
        </p:nvSpPr>
        <p:spPr>
          <a:xfrm>
            <a:off x="4114800" y="35718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교회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87C218C-37DD-449E-9F04-95A1114660F7}"/>
              </a:ext>
            </a:extLst>
          </p:cNvPr>
          <p:cNvSpPr>
            <a:spLocks noGrp="1"/>
          </p:cNvSpPr>
          <p:nvPr/>
        </p:nvSpPr>
        <p:spPr>
          <a:xfrm>
            <a:off x="7581900" y="3209925"/>
            <a:ext cx="19050" cy="8953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157BC3D-D787-4088-80BA-F169BDEED9CA}"/>
              </a:ext>
            </a:extLst>
          </p:cNvPr>
          <p:cNvSpPr>
            <a:spLocks noGrp="1"/>
          </p:cNvSpPr>
          <p:nvPr/>
        </p:nvSpPr>
        <p:spPr>
          <a:xfrm>
            <a:off x="7772400" y="3028950"/>
            <a:ext cx="3143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48413F7-479B-40E4-B6A9-B8D950B3B029}"/>
              </a:ext>
            </a:extLst>
          </p:cNvPr>
          <p:cNvSpPr>
            <a:spLocks noGrp="1"/>
          </p:cNvSpPr>
          <p:nvPr/>
        </p:nvSpPr>
        <p:spPr>
          <a:xfrm>
            <a:off x="7772400" y="3209925"/>
            <a:ext cx="55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06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6A6E56E-F814-4325-980C-93837E1A43DD}"/>
              </a:ext>
            </a:extLst>
          </p:cNvPr>
          <p:cNvSpPr>
            <a:spLocks noGrp="1"/>
          </p:cNvSpPr>
          <p:nvPr/>
        </p:nvSpPr>
        <p:spPr>
          <a:xfrm>
            <a:off x="7772400" y="35718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예배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6EA061C-DCA1-44FE-B116-438984775ED1}"/>
              </a:ext>
            </a:extLst>
          </p:cNvPr>
          <p:cNvSpPr>
            <a:spLocks noGrp="1"/>
          </p:cNvSpPr>
          <p:nvPr/>
        </p:nvSpPr>
        <p:spPr>
          <a:xfrm>
            <a:off x="457200" y="4286250"/>
            <a:ext cx="3143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5BA6979-2272-43C8-B9B2-3283629151B1}"/>
              </a:ext>
            </a:extLst>
          </p:cNvPr>
          <p:cNvSpPr>
            <a:spLocks noGrp="1"/>
          </p:cNvSpPr>
          <p:nvPr/>
        </p:nvSpPr>
        <p:spPr>
          <a:xfrm>
            <a:off x="457200" y="4467225"/>
            <a:ext cx="55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07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156CF66-229B-4806-993B-DEF8EA5CD685}"/>
              </a:ext>
            </a:extLst>
          </p:cNvPr>
          <p:cNvSpPr>
            <a:spLocks noGrp="1"/>
          </p:cNvSpPr>
          <p:nvPr/>
        </p:nvSpPr>
        <p:spPr>
          <a:xfrm>
            <a:off x="457200" y="48291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찬양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46D471C-12C2-4E79-A5B8-B4A0B9007CDC}"/>
              </a:ext>
            </a:extLst>
          </p:cNvPr>
          <p:cNvSpPr>
            <a:spLocks noGrp="1"/>
          </p:cNvSpPr>
          <p:nvPr/>
        </p:nvSpPr>
        <p:spPr>
          <a:xfrm>
            <a:off x="3924300" y="4467225"/>
            <a:ext cx="19050" cy="8953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12C782F-071C-4534-86D8-2F2663D1078E}"/>
              </a:ext>
            </a:extLst>
          </p:cNvPr>
          <p:cNvSpPr>
            <a:spLocks noGrp="1"/>
          </p:cNvSpPr>
          <p:nvPr/>
        </p:nvSpPr>
        <p:spPr>
          <a:xfrm>
            <a:off x="4114800" y="4286250"/>
            <a:ext cx="3143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EFF38DE-0456-4745-8488-685955369A06}"/>
              </a:ext>
            </a:extLst>
          </p:cNvPr>
          <p:cNvSpPr>
            <a:spLocks noGrp="1"/>
          </p:cNvSpPr>
          <p:nvPr/>
        </p:nvSpPr>
        <p:spPr>
          <a:xfrm>
            <a:off x="4114800" y="4467225"/>
            <a:ext cx="55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08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DE7D66E-AFAB-456A-8DD3-C937520585C4}"/>
              </a:ext>
            </a:extLst>
          </p:cNvPr>
          <p:cNvSpPr>
            <a:spLocks noGrp="1"/>
          </p:cNvSpPr>
          <p:nvPr/>
        </p:nvSpPr>
        <p:spPr>
          <a:xfrm>
            <a:off x="4114800" y="48291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기도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BB4C894-498D-46F0-AC12-62D4E0D510F5}"/>
              </a:ext>
            </a:extLst>
          </p:cNvPr>
          <p:cNvSpPr>
            <a:spLocks noGrp="1"/>
          </p:cNvSpPr>
          <p:nvPr/>
        </p:nvSpPr>
        <p:spPr>
          <a:xfrm>
            <a:off x="7581900" y="4467225"/>
            <a:ext cx="19050" cy="8953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FF8E399-F456-4C5E-9EC8-8AC4AB877889}"/>
              </a:ext>
            </a:extLst>
          </p:cNvPr>
          <p:cNvSpPr>
            <a:spLocks noGrp="1"/>
          </p:cNvSpPr>
          <p:nvPr/>
        </p:nvSpPr>
        <p:spPr>
          <a:xfrm>
            <a:off x="7772400" y="4286250"/>
            <a:ext cx="3143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BDD82C9-CC06-4DC8-AB4C-530A2CD83F61}"/>
              </a:ext>
            </a:extLst>
          </p:cNvPr>
          <p:cNvSpPr>
            <a:spLocks noGrp="1"/>
          </p:cNvSpPr>
          <p:nvPr/>
        </p:nvSpPr>
        <p:spPr>
          <a:xfrm>
            <a:off x="7772400" y="4467225"/>
            <a:ext cx="55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09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15691DFF-3143-4E62-997C-99185B15C283}"/>
              </a:ext>
            </a:extLst>
          </p:cNvPr>
          <p:cNvSpPr>
            <a:spLocks noGrp="1"/>
          </p:cNvSpPr>
          <p:nvPr/>
        </p:nvSpPr>
        <p:spPr>
          <a:xfrm>
            <a:off x="7772400" y="4829175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5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성경</a:t>
            </a:r>
          </a:p>
        </p:txBody>
      </p:sp>
    </p:spTree>
    <p:extLst>
      <p:ext uri="{BB962C8B-B14F-4D97-AF65-F5344CB8AC3E}">
        <p14:creationId xmlns:p14="http://schemas.microsoft.com/office/powerpoint/2010/main" val="781284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74BE41AF-EE84-4D8A-BBF0-D03499BC544F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07 · 찬양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8D8DDA8-CC25-49D6-8CF1-902467EF2DA5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30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E86DAB2-4FFA-4668-94BB-FFE7F7730049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감동의 크기가 아니라 하나님을 바르게 바라보았는가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FEA064F-7272-45D2-A60E-0DB2BE8E7EDC}"/>
              </a:ext>
            </a:extLst>
          </p:cNvPr>
          <p:cNvSpPr>
            <a:spLocks noGrp="1"/>
          </p:cNvSpPr>
          <p:nvPr/>
        </p:nvSpPr>
        <p:spPr>
          <a:xfrm>
            <a:off x="457200" y="1143000"/>
            <a:ext cx="1104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찬양에는 감정이 있지만 감정을 만들어 내는 것이 목적은 아니다. 시편은 기쁨뿐 아니라 탄식과 두려움도 하나님께 가져간다.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52D835B-825A-447C-B2D8-D7061D0C8340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5334000" cy="2686050"/>
          </a:xfrm>
          <a:prstGeom prst="rect">
            <a:avLst/>
          </a:prstGeom>
          <a:solidFill>
            <a:srgbClr val="F4F1EB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4857B14-90A7-45AE-A98F-4553BBD2ABD2}"/>
              </a:ext>
            </a:extLst>
          </p:cNvPr>
          <p:cNvSpPr>
            <a:spLocks noGrp="1"/>
          </p:cNvSpPr>
          <p:nvPr/>
        </p:nvSpPr>
        <p:spPr>
          <a:xfrm>
            <a:off x="6400800" y="2428875"/>
            <a:ext cx="5334000" cy="26860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6607603-7006-4F0C-99E8-DE9F60625A6F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음악과 감정에만 머물 때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63A288-2B96-4A78-A84B-29CC746F6782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좋은 곡과 분위기가 기준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감동이 없으면 실패했다고 느낌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슬픔과 분노를 숨김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835E575-0B83-46C5-8B91-C187FE6137D6}"/>
              </a:ext>
            </a:extLst>
          </p:cNvPr>
          <p:cNvSpPr>
            <a:spLocks noGrp="1"/>
          </p:cNvSpPr>
          <p:nvPr/>
        </p:nvSpPr>
        <p:spPr>
          <a:xfrm>
            <a:off x="66865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성경적 찬양으로 나아갈 때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FFAFCEA-A1C0-480D-BA55-68B35FE4033C}"/>
              </a:ext>
            </a:extLst>
          </p:cNvPr>
          <p:cNvSpPr>
            <a:spLocks noGrp="1"/>
          </p:cNvSpPr>
          <p:nvPr/>
        </p:nvSpPr>
        <p:spPr>
          <a:xfrm>
            <a:off x="66865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하나님의 성품과 행위를 선포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진실한 감정을 하나님께 가져감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공동체가 함께 믿음을 기억함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0019345-31A6-4627-B06C-27FEF72C97F5}"/>
              </a:ext>
            </a:extLst>
          </p:cNvPr>
          <p:cNvSpPr>
            <a:spLocks noGrp="1"/>
          </p:cNvSpPr>
          <p:nvPr/>
        </p:nvSpPr>
        <p:spPr>
          <a:xfrm>
            <a:off x="457200" y="55626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일부의 진실을 버리는 것이 아니라, 성경이 보여 주는 전체로 넓혀 간다.</a:t>
            </a:r>
          </a:p>
        </p:txBody>
      </p:sp>
    </p:spTree>
    <p:extLst>
      <p:ext uri="{BB962C8B-B14F-4D97-AF65-F5344CB8AC3E}">
        <p14:creationId xmlns:p14="http://schemas.microsoft.com/office/powerpoint/2010/main" val="1705122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E4BE1110-A26C-4004-9AEA-DAB414794AF7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07 · 찬양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93FD160-6411-4207-93CE-1A11DC0CF0A0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31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A759337-1D11-4408-A8B4-84803240F4F4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찬양은 진리와 감정과 공동체를 함께 세운다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126BB51-C27F-45AC-AE2C-2B7A92924F6F}"/>
              </a:ext>
            </a:extLst>
          </p:cNvPr>
          <p:cNvSpPr>
            <a:spLocks noGrp="1"/>
          </p:cNvSpPr>
          <p:nvPr/>
        </p:nvSpPr>
        <p:spPr>
          <a:xfrm>
            <a:off x="6086475" y="1466850"/>
            <a:ext cx="19050" cy="43624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892581E-3FE5-4CD1-B341-331E73C37B19}"/>
              </a:ext>
            </a:extLst>
          </p:cNvPr>
          <p:cNvSpPr>
            <a:spLocks noGrp="1"/>
          </p:cNvSpPr>
          <p:nvPr/>
        </p:nvSpPr>
        <p:spPr>
          <a:xfrm>
            <a:off x="457200" y="36004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67B0219-D972-4B4A-B4A6-D3B3AEFF6151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37CC315-5842-43D0-AF9C-05227CEF76DF}"/>
              </a:ext>
            </a:extLst>
          </p:cNvPr>
          <p:cNvSpPr>
            <a:spLocks noGrp="1"/>
          </p:cNvSpPr>
          <p:nvPr/>
        </p:nvSpPr>
        <p:spPr>
          <a:xfrm>
            <a:off x="11239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선포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18E6F3C-0B53-4311-8782-538CAE080CB5}"/>
              </a:ext>
            </a:extLst>
          </p:cNvPr>
          <p:cNvSpPr>
            <a:spLocks noGrp="1"/>
          </p:cNvSpPr>
          <p:nvPr/>
        </p:nvSpPr>
        <p:spPr>
          <a:xfrm>
            <a:off x="11239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말과 노래로 하나님이 누구신지 공개적으로 고백한다.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8C04BF2-D9EA-4CF0-ABCA-81906783E0CD}"/>
              </a:ext>
            </a:extLst>
          </p:cNvPr>
          <p:cNvSpPr>
            <a:spLocks noGrp="1"/>
          </p:cNvSpPr>
          <p:nvPr/>
        </p:nvSpPr>
        <p:spPr>
          <a:xfrm>
            <a:off x="63246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F6439C3-C280-49C6-8454-E6356669A6AC}"/>
              </a:ext>
            </a:extLst>
          </p:cNvPr>
          <p:cNvSpPr>
            <a:spLocks noGrp="1"/>
          </p:cNvSpPr>
          <p:nvPr/>
        </p:nvSpPr>
        <p:spPr>
          <a:xfrm>
            <a:off x="69913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기억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0B30826-2CCA-4244-95A6-DFD97AA1506E}"/>
              </a:ext>
            </a:extLst>
          </p:cNvPr>
          <p:cNvSpPr>
            <a:spLocks noGrp="1"/>
          </p:cNvSpPr>
          <p:nvPr/>
        </p:nvSpPr>
        <p:spPr>
          <a:xfrm>
            <a:off x="69913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하나님이 행하신 구원과 신실하심을 다시 기억한다.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39CB575-AF60-4C0B-A2A2-449E66DBA13E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620F164-932A-483D-932C-CE8A201FB685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탄식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54FA381-BD81-4747-99E8-F21659714E1D}"/>
              </a:ext>
            </a:extLst>
          </p:cNvPr>
          <p:cNvSpPr>
            <a:spLocks noGrp="1"/>
          </p:cNvSpPr>
          <p:nvPr/>
        </p:nvSpPr>
        <p:spPr>
          <a:xfrm>
            <a:off x="11239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슬픔·분노·두려움도 감추지 않고 하나님께 정직하게 가져간다.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2DD3FCB-E89F-47ED-8816-C31743863C07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89887BE-E7CE-45C4-ABE0-70B549469FAA}"/>
              </a:ext>
            </a:extLst>
          </p:cNvPr>
          <p:cNvSpPr>
            <a:spLocks noGrp="1"/>
          </p:cNvSpPr>
          <p:nvPr/>
        </p:nvSpPr>
        <p:spPr>
          <a:xfrm>
            <a:off x="69913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형성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4881E50-3218-4915-A06D-DD551E4395AF}"/>
              </a:ext>
            </a:extLst>
          </p:cNvPr>
          <p:cNvSpPr>
            <a:spLocks noGrp="1"/>
          </p:cNvSpPr>
          <p:nvPr/>
        </p:nvSpPr>
        <p:spPr>
          <a:xfrm>
            <a:off x="69913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함께 부르는 노래가 공동체의 언어와 소망을 오랫동안 빚는다.</a:t>
            </a:r>
          </a:p>
        </p:txBody>
      </p:sp>
    </p:spTree>
    <p:extLst>
      <p:ext uri="{BB962C8B-B14F-4D97-AF65-F5344CB8AC3E}">
        <p14:creationId xmlns:p14="http://schemas.microsoft.com/office/powerpoint/2010/main" val="1546858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B027C28B-75BF-4F26-A85F-E234124641BE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07 · 찬양 · 나눔과 실천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54A3A0C-B7B6-47A2-BD84-4A16EE612852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32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06E5E5B-B752-4E47-8E3F-F6319C588E7C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이제 삶으로 가져간다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135C4DA-E6A0-49EA-9E5B-FB84783C56F5}"/>
              </a:ext>
            </a:extLst>
          </p:cNvPr>
          <p:cNvSpPr>
            <a:spLocks noGrp="1"/>
          </p:cNvSpPr>
          <p:nvPr/>
        </p:nvSpPr>
        <p:spPr>
          <a:xfrm>
            <a:off x="457200" y="1657350"/>
            <a:ext cx="490537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찬양을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통해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3225" b="1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하나님을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보는가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,</a:t>
            </a: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감정만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확인하는가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57E5F7A-B26A-4DE8-9AD0-7650FB18920B}"/>
              </a:ext>
            </a:extLst>
          </p:cNvPr>
          <p:cNvSpPr>
            <a:spLocks noGrp="1"/>
          </p:cNvSpPr>
          <p:nvPr/>
        </p:nvSpPr>
        <p:spPr>
          <a:xfrm>
            <a:off x="457200" y="38576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7038EC-0330-40B1-B6E0-B610E97676E9}"/>
              </a:ext>
            </a:extLst>
          </p:cNvPr>
          <p:cNvSpPr>
            <a:spLocks noGrp="1"/>
          </p:cNvSpPr>
          <p:nvPr/>
        </p:nvSpPr>
        <p:spPr>
          <a:xfrm>
            <a:off x="457200" y="4362450"/>
            <a:ext cx="4905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좋아하는 찬양 한 곡의 가사를 읽고, 하나님에 대한 고백을 한 문장으로 적는다.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9A9FB4A-E7A7-4BD4-9B94-F6925F635206}"/>
              </a:ext>
            </a:extLst>
          </p:cNvPr>
          <p:cNvSpPr>
            <a:spLocks noGrp="1"/>
          </p:cNvSpPr>
          <p:nvPr/>
        </p:nvSpPr>
        <p:spPr>
          <a:xfrm>
            <a:off x="6191250" y="1314450"/>
            <a:ext cx="5543550" cy="45148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C9D74FE-F5AC-4328-8EDF-9FBA2ECAC5FF}"/>
              </a:ext>
            </a:extLst>
          </p:cNvPr>
          <p:cNvSpPr>
            <a:spLocks noGrp="1"/>
          </p:cNvSpPr>
          <p:nvPr/>
        </p:nvSpPr>
        <p:spPr>
          <a:xfrm>
            <a:off x="6572250" y="16383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C447E56-CFDD-4FA2-97BD-26F7DE35ACB0}"/>
              </a:ext>
            </a:extLst>
          </p:cNvPr>
          <p:cNvSpPr>
            <a:spLocks noGrp="1"/>
          </p:cNvSpPr>
          <p:nvPr/>
        </p:nvSpPr>
        <p:spPr>
          <a:xfrm>
            <a:off x="6572250" y="23526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0C513B0-06C6-4EFD-BFC3-C11823DC4789}"/>
              </a:ext>
            </a:extLst>
          </p:cNvPr>
          <p:cNvSpPr>
            <a:spLocks noGrp="1"/>
          </p:cNvSpPr>
          <p:nvPr/>
        </p:nvSpPr>
        <p:spPr>
          <a:xfrm>
            <a:off x="7124700" y="23145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찬양과 음악을 거의 같은 것으로 생각하지 않았는가?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E1454A1-E549-4F40-9143-A44233AF1419}"/>
              </a:ext>
            </a:extLst>
          </p:cNvPr>
          <p:cNvSpPr>
            <a:spLocks noGrp="1"/>
          </p:cNvSpPr>
          <p:nvPr/>
        </p:nvSpPr>
        <p:spPr>
          <a:xfrm>
            <a:off x="6572250" y="3171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663E33C-6679-459C-AC5B-A0DDDB57CE37}"/>
              </a:ext>
            </a:extLst>
          </p:cNvPr>
          <p:cNvSpPr>
            <a:spLocks noGrp="1"/>
          </p:cNvSpPr>
          <p:nvPr/>
        </p:nvSpPr>
        <p:spPr>
          <a:xfrm>
            <a:off x="7124700" y="31337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찬양할 때 가장 중요하게 여기는 것은 무엇인가?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D60D0BF-C4B4-4D4A-8722-B9C59FA96AA5}"/>
              </a:ext>
            </a:extLst>
          </p:cNvPr>
          <p:cNvSpPr>
            <a:spLocks noGrp="1"/>
          </p:cNvSpPr>
          <p:nvPr/>
        </p:nvSpPr>
        <p:spPr>
          <a:xfrm>
            <a:off x="6572250" y="39909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ED69DAD-9A64-45D2-B120-A98FE2111894}"/>
              </a:ext>
            </a:extLst>
          </p:cNvPr>
          <p:cNvSpPr>
            <a:spLocks noGrp="1"/>
          </p:cNvSpPr>
          <p:nvPr/>
        </p:nvSpPr>
        <p:spPr>
          <a:xfrm>
            <a:off x="7124700" y="39528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슬픔과 분노를 하나님께 표현하는 것도 찬양일 수 있을까?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572FD1A-9D87-4EC3-91BC-4A79D93E7E98}"/>
              </a:ext>
            </a:extLst>
          </p:cNvPr>
          <p:cNvSpPr>
            <a:spLocks noGrp="1"/>
          </p:cNvSpPr>
          <p:nvPr/>
        </p:nvSpPr>
        <p:spPr>
          <a:xfrm>
            <a:off x="6572250" y="48101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6B2BE25-F102-4916-969B-B6C5047A6062}"/>
              </a:ext>
            </a:extLst>
          </p:cNvPr>
          <p:cNvSpPr>
            <a:spLocks noGrp="1"/>
          </p:cNvSpPr>
          <p:nvPr/>
        </p:nvSpPr>
        <p:spPr>
          <a:xfrm>
            <a:off x="7124700" y="47720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 공동체의 노래는 어떤 하나님을 가르치고 있는가?</a:t>
            </a:r>
          </a:p>
        </p:txBody>
      </p:sp>
    </p:spTree>
    <p:extLst>
      <p:ext uri="{BB962C8B-B14F-4D97-AF65-F5344CB8AC3E}">
        <p14:creationId xmlns:p14="http://schemas.microsoft.com/office/powerpoint/2010/main" val="2084565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3A12B116-9952-4690-A5D2-4B97F373F571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08 · 기도 · 핵심본문 마태복음 6:5-13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787A67A-4D8D-4631-A831-796C21715E0C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33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BCC5C99-A498-4634-AAE8-F3B2C12A8E6B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WEEK 08 · 기도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5B6B76B-C231-4E68-965E-BCE7E93F008F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5334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기도는 무엇을 얻는</a:t>
            </a:r>
          </a:p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방법인가?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CC04FE9-008E-4D53-B508-609A0F6DB38F}"/>
              </a:ext>
            </a:extLst>
          </p:cNvPr>
          <p:cNvSpPr>
            <a:spLocks noGrp="1"/>
          </p:cNvSpPr>
          <p:nvPr/>
        </p:nvSpPr>
        <p:spPr>
          <a:xfrm>
            <a:off x="457200" y="3190875"/>
            <a:ext cx="8572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F3B06-7FCB-4C25-9DA1-3AA95FA77A3D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286375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기도는 하나님 앞에 머물며 그분을 바라보고, 하나님의 뜻에 자신을 열어 드리는 관계의 행위다.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23146BB-5557-49D4-A567-EFDDB7C4D8AF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마태복음 6:5-13 · 누가복음 11:1-13 · 누가복음 18:1-8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C95A56D-CFE2-4C23-8972-C364DCCD5F88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510" r="51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67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9F88424C-DDF3-4C0C-BC75-32A31433F4F6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08 · 기도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7A2CC9A-4F45-4C86-BBD3-3A109D626986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34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7085E7F-71C7-4C9A-BDEE-52315DA30D40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기도의 중심이 필요에서 관계로 넓어진다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57770A0-B705-4999-8FF5-028D93E2645C}"/>
              </a:ext>
            </a:extLst>
          </p:cNvPr>
          <p:cNvSpPr>
            <a:spLocks noGrp="1"/>
          </p:cNvSpPr>
          <p:nvPr/>
        </p:nvSpPr>
        <p:spPr>
          <a:xfrm>
            <a:off x="457200" y="1143000"/>
            <a:ext cx="1104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하나님은 우리의 필요를 이미 아신다. 요청은 중요하지만, 기도가 요청으로만 남으면 하나님을 필요 해결자로 축소할 수 있다.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9499B08-6407-4614-BE17-6491A15F6344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5334000" cy="2686050"/>
          </a:xfrm>
          <a:prstGeom prst="rect">
            <a:avLst/>
          </a:prstGeom>
          <a:solidFill>
            <a:srgbClr val="F4F1EB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505D88D-E135-408E-BD30-3BD3B21BADFC}"/>
              </a:ext>
            </a:extLst>
          </p:cNvPr>
          <p:cNvSpPr>
            <a:spLocks noGrp="1"/>
          </p:cNvSpPr>
          <p:nvPr/>
        </p:nvSpPr>
        <p:spPr>
          <a:xfrm>
            <a:off x="6400800" y="2428875"/>
            <a:ext cx="5334000" cy="26860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42322E1-064F-4337-B325-653B4BD3F595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요청만 남은 기도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79A3471-E4B4-4EC6-AC52-208E3C9E909D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원하는 것을 얻는 통로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응답 여부로 관계를 평가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말이 많아야 기도라고 생각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7431B58-ECFF-4949-A5E2-E3F7F8C4E3BF}"/>
              </a:ext>
            </a:extLst>
          </p:cNvPr>
          <p:cNvSpPr>
            <a:spLocks noGrp="1"/>
          </p:cNvSpPr>
          <p:nvPr/>
        </p:nvSpPr>
        <p:spPr>
          <a:xfrm>
            <a:off x="66865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관계로서의 기도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17F1DF7-E695-4DF4-889D-7DF842D7A24A}"/>
              </a:ext>
            </a:extLst>
          </p:cNvPr>
          <p:cNvSpPr>
            <a:spLocks noGrp="1"/>
          </p:cNvSpPr>
          <p:nvPr/>
        </p:nvSpPr>
        <p:spPr>
          <a:xfrm>
            <a:off x="66865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하나님의 이름·나라·뜻을 먼저 구함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말하고 듣고 기다리고 탄식함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아버지의 뜻에 자신을 열어 드림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017199-11A8-434C-BBD5-8FD79EF91D48}"/>
              </a:ext>
            </a:extLst>
          </p:cNvPr>
          <p:cNvSpPr>
            <a:spLocks noGrp="1"/>
          </p:cNvSpPr>
          <p:nvPr/>
        </p:nvSpPr>
        <p:spPr>
          <a:xfrm>
            <a:off x="457200" y="55626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일부의 진실을 버리는 것이 아니라, 성경이 보여 주는 전체로 넓혀 간다.</a:t>
            </a:r>
          </a:p>
        </p:txBody>
      </p:sp>
    </p:spTree>
    <p:extLst>
      <p:ext uri="{BB962C8B-B14F-4D97-AF65-F5344CB8AC3E}">
        <p14:creationId xmlns:p14="http://schemas.microsoft.com/office/powerpoint/2010/main" val="1534205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3221DCB5-7A47-4EA6-AB68-3824C5AF5470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08 · 기도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583226C-E7FA-4CB7-9CCA-FAC9DC6925F4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35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B4E8F7F-E5D8-47CE-B8C2-13146A00694E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주기도문은 우리의 욕망을 하나님의 뜻 안에 재배열한다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B3B1DD9-3A8B-4008-8478-71C41CD582FB}"/>
              </a:ext>
            </a:extLst>
          </p:cNvPr>
          <p:cNvSpPr>
            <a:spLocks noGrp="1"/>
          </p:cNvSpPr>
          <p:nvPr/>
        </p:nvSpPr>
        <p:spPr>
          <a:xfrm>
            <a:off x="6086475" y="1466850"/>
            <a:ext cx="19050" cy="43624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982C447-8220-490D-BEEC-50937292B27E}"/>
              </a:ext>
            </a:extLst>
          </p:cNvPr>
          <p:cNvSpPr>
            <a:spLocks noGrp="1"/>
          </p:cNvSpPr>
          <p:nvPr/>
        </p:nvSpPr>
        <p:spPr>
          <a:xfrm>
            <a:off x="457200" y="36004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1F85E81-9D7B-468F-8FFD-88CF8C94A3FA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2C02AC5-2CF0-40BC-A192-E31F63CAA9EA}"/>
              </a:ext>
            </a:extLst>
          </p:cNvPr>
          <p:cNvSpPr>
            <a:spLocks noGrp="1"/>
          </p:cNvSpPr>
          <p:nvPr/>
        </p:nvSpPr>
        <p:spPr>
          <a:xfrm>
            <a:off x="11239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하나님의 이름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F966117-9024-4214-946D-4BB604958C59}"/>
              </a:ext>
            </a:extLst>
          </p:cNvPr>
          <p:cNvSpPr>
            <a:spLocks noGrp="1"/>
          </p:cNvSpPr>
          <p:nvPr/>
        </p:nvSpPr>
        <p:spPr>
          <a:xfrm>
            <a:off x="11239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기도는 먼저 하나님의 영광과 하나님의 나라와 뜻을 구한다.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F071679-8E88-4892-A9EC-AB81352A727B}"/>
              </a:ext>
            </a:extLst>
          </p:cNvPr>
          <p:cNvSpPr>
            <a:spLocks noGrp="1"/>
          </p:cNvSpPr>
          <p:nvPr/>
        </p:nvSpPr>
        <p:spPr>
          <a:xfrm>
            <a:off x="63246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06AC29D-0003-4011-AE3A-34B68D394286}"/>
              </a:ext>
            </a:extLst>
          </p:cNvPr>
          <p:cNvSpPr>
            <a:spLocks noGrp="1"/>
          </p:cNvSpPr>
          <p:nvPr/>
        </p:nvSpPr>
        <p:spPr>
          <a:xfrm>
            <a:off x="69913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일용할 양식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7B74182-9E17-42E3-82D5-CF6C81E6F831}"/>
              </a:ext>
            </a:extLst>
          </p:cNvPr>
          <p:cNvSpPr>
            <a:spLocks noGrp="1"/>
          </p:cNvSpPr>
          <p:nvPr/>
        </p:nvSpPr>
        <p:spPr>
          <a:xfrm>
            <a:off x="69913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오늘 필요한 것을 겸손히 구하며 공급하시는 아버지를 신뢰한다.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EDA8BAB-6B16-4927-970C-76F04FB89463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DF504C6-382F-42DA-98D9-9A3DD1B54EAB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용서와 보호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BA66397-8CD9-4EC5-9E9C-2A9C7A35BD8D}"/>
              </a:ext>
            </a:extLst>
          </p:cNvPr>
          <p:cNvSpPr>
            <a:spLocks noGrp="1"/>
          </p:cNvSpPr>
          <p:nvPr/>
        </p:nvSpPr>
        <p:spPr>
          <a:xfrm>
            <a:off x="11239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관계의 회복과 시험·악으로부터의 보호를 함께 구한다.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DC9FFA1-22B9-41E4-96B6-9181D160366F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751B88A-E1FF-4F23-8E5D-B1D2C0510C45}"/>
              </a:ext>
            </a:extLst>
          </p:cNvPr>
          <p:cNvSpPr>
            <a:spLocks noGrp="1"/>
          </p:cNvSpPr>
          <p:nvPr/>
        </p:nvSpPr>
        <p:spPr>
          <a:xfrm>
            <a:off x="69913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머무름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6CA9B23-E2DC-4F47-85A8-E85F4F23B106}"/>
              </a:ext>
            </a:extLst>
          </p:cNvPr>
          <p:cNvSpPr>
            <a:spLocks noGrp="1"/>
          </p:cNvSpPr>
          <p:nvPr/>
        </p:nvSpPr>
        <p:spPr>
          <a:xfrm>
            <a:off x="69913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말하기뿐 아니라 듣기·기다리기·침묵·감사·탄식도 기도다.</a:t>
            </a:r>
          </a:p>
        </p:txBody>
      </p:sp>
    </p:spTree>
    <p:extLst>
      <p:ext uri="{BB962C8B-B14F-4D97-AF65-F5344CB8AC3E}">
        <p14:creationId xmlns:p14="http://schemas.microsoft.com/office/powerpoint/2010/main" val="959110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34BD729C-7CBF-4A7B-8192-0C3BB23A0105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08 · 기도 · 나눔과 실천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E3E0936-E403-4C9C-8570-CD0098537039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36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43C8990-C33E-4C69-884F-7658226F7862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이제 삶으로 가져간다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CC208FA-8022-4C5C-9AB2-40924D26F471}"/>
              </a:ext>
            </a:extLst>
          </p:cNvPr>
          <p:cNvSpPr>
            <a:spLocks noGrp="1"/>
          </p:cNvSpPr>
          <p:nvPr/>
        </p:nvSpPr>
        <p:spPr>
          <a:xfrm>
            <a:off x="457200" y="1657350"/>
            <a:ext cx="490537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응답이 지연될 때에도</a:t>
            </a: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하나님과 함께 머물 수 있는가?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5FD4B3A-3477-492F-AAD4-4E71981630AC}"/>
              </a:ext>
            </a:extLst>
          </p:cNvPr>
          <p:cNvSpPr>
            <a:spLocks noGrp="1"/>
          </p:cNvSpPr>
          <p:nvPr/>
        </p:nvSpPr>
        <p:spPr>
          <a:xfrm>
            <a:off x="457200" y="38576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FC01F11-EC49-4453-ABD2-123DCA5AAE88}"/>
              </a:ext>
            </a:extLst>
          </p:cNvPr>
          <p:cNvSpPr>
            <a:spLocks noGrp="1"/>
          </p:cNvSpPr>
          <p:nvPr/>
        </p:nvSpPr>
        <p:spPr>
          <a:xfrm>
            <a:off x="457200" y="4362450"/>
            <a:ext cx="4905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기도의 첫 5분은 요청하지 않고 하나님의 이름·나라·뜻만 바라본다.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74D3906-572C-4422-905D-7BCFEEF7372F}"/>
              </a:ext>
            </a:extLst>
          </p:cNvPr>
          <p:cNvSpPr>
            <a:spLocks noGrp="1"/>
          </p:cNvSpPr>
          <p:nvPr/>
        </p:nvSpPr>
        <p:spPr>
          <a:xfrm>
            <a:off x="6191250" y="1314450"/>
            <a:ext cx="5543550" cy="45148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F4C04EC-9CFF-4876-A876-939A01D20BBF}"/>
              </a:ext>
            </a:extLst>
          </p:cNvPr>
          <p:cNvSpPr>
            <a:spLocks noGrp="1"/>
          </p:cNvSpPr>
          <p:nvPr/>
        </p:nvSpPr>
        <p:spPr>
          <a:xfrm>
            <a:off x="6572250" y="16383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4136B26-FC36-419C-A8CF-200459909766}"/>
              </a:ext>
            </a:extLst>
          </p:cNvPr>
          <p:cNvSpPr>
            <a:spLocks noGrp="1"/>
          </p:cNvSpPr>
          <p:nvPr/>
        </p:nvSpPr>
        <p:spPr>
          <a:xfrm>
            <a:off x="6572250" y="23526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B079EFD-AB98-4811-934D-E62791939AF4}"/>
              </a:ext>
            </a:extLst>
          </p:cNvPr>
          <p:cNvSpPr>
            <a:spLocks noGrp="1"/>
          </p:cNvSpPr>
          <p:nvPr/>
        </p:nvSpPr>
        <p:spPr>
          <a:xfrm>
            <a:off x="7124700" y="23145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하나님께 주로 무엇을 기도하는가?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0DCF22F-F982-4289-B7D5-33F485F9CF8C}"/>
              </a:ext>
            </a:extLst>
          </p:cNvPr>
          <p:cNvSpPr>
            <a:spLocks noGrp="1"/>
          </p:cNvSpPr>
          <p:nvPr/>
        </p:nvSpPr>
        <p:spPr>
          <a:xfrm>
            <a:off x="6572250" y="3171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FBE2312-DADA-4F6D-81C8-12368BE978E5}"/>
              </a:ext>
            </a:extLst>
          </p:cNvPr>
          <p:cNvSpPr>
            <a:spLocks noGrp="1"/>
          </p:cNvSpPr>
          <p:nvPr/>
        </p:nvSpPr>
        <p:spPr>
          <a:xfrm>
            <a:off x="7124700" y="31337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내가 원하는 것과 하나님의 뜻이 다를 때 어떻게 기도하는가?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B40787C-58E8-4403-A7D0-FC08C0049208}"/>
              </a:ext>
            </a:extLst>
          </p:cNvPr>
          <p:cNvSpPr>
            <a:spLocks noGrp="1"/>
          </p:cNvSpPr>
          <p:nvPr/>
        </p:nvSpPr>
        <p:spPr>
          <a:xfrm>
            <a:off x="6572250" y="39909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AB8FC44-4651-4A0E-A0A6-42C215C44F23}"/>
              </a:ext>
            </a:extLst>
          </p:cNvPr>
          <p:cNvSpPr>
            <a:spLocks noGrp="1"/>
          </p:cNvSpPr>
          <p:nvPr/>
        </p:nvSpPr>
        <p:spPr>
          <a:xfrm>
            <a:off x="7124700" y="39528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말하지 않고 하나님 앞에 머무는 것도 기도일까?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0BB8183-36EB-4942-B043-E8E4DB483608}"/>
              </a:ext>
            </a:extLst>
          </p:cNvPr>
          <p:cNvSpPr>
            <a:spLocks noGrp="1"/>
          </p:cNvSpPr>
          <p:nvPr/>
        </p:nvSpPr>
        <p:spPr>
          <a:xfrm>
            <a:off x="6572250" y="48101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B826758-EFF0-4285-9A31-F5FD7B68DD33}"/>
              </a:ext>
            </a:extLst>
          </p:cNvPr>
          <p:cNvSpPr>
            <a:spLocks noGrp="1"/>
          </p:cNvSpPr>
          <p:nvPr/>
        </p:nvSpPr>
        <p:spPr>
          <a:xfrm>
            <a:off x="7124700" y="47720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응답보다 관계를 신뢰한다는 것은 실제로 무엇일까?</a:t>
            </a:r>
          </a:p>
        </p:txBody>
      </p:sp>
    </p:spTree>
    <p:extLst>
      <p:ext uri="{BB962C8B-B14F-4D97-AF65-F5344CB8AC3E}">
        <p14:creationId xmlns:p14="http://schemas.microsoft.com/office/powerpoint/2010/main" val="2561712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7046B181-CF3E-4C6C-9E22-CDF3C71215DA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09 · 성경 · 핵심본문 디모데후서 3:14-17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E01DFA3-1B2D-44CE-A252-8F170AC03B8E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37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71E56DB-A782-488A-869A-F0FF0BBC7448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WEEK 09 · 성경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681F4F3-78EF-4D1F-95C4-A365224BA9BE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5334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성경은 어떻게</a:t>
            </a:r>
          </a:p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읽어야 하는가?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B58EF17-11C1-4EB0-9B6E-EBACA22B537C}"/>
              </a:ext>
            </a:extLst>
          </p:cNvPr>
          <p:cNvSpPr>
            <a:spLocks noGrp="1"/>
          </p:cNvSpPr>
          <p:nvPr/>
        </p:nvSpPr>
        <p:spPr>
          <a:xfrm>
            <a:off x="457200" y="3190875"/>
            <a:ext cx="8572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92FCDF-56E1-42E4-BA45-1D77A1579433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286375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성경은 다양한 인간 저자를 통해 주어진 하나님의 말씀이며, 하나님과 하나님의 구원을 증언하는 하나의 큰 이야기다.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5D8796E-235E-4244-9896-C80707DCAE82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디모데후서 3:14-17 · 베드로후서 1:19-21 · 누가복음 24:25-27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3F0520D-6A10-4265-975F-8B3A7170F20F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640" r="64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38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2E646DA6-9097-4E8A-BD65-2EF2825EAD24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09 · 성경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569DC42-847E-441D-8D91-56EA2A8A9CDB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38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DB1DA7A-9F26-4418-BE09-AFDB7CB2C9DF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성경의 중심을 ‘나’에서 ‘하나님의 이야기’로 옮긴다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82D6FA6-EE34-4EBA-8E1F-12C3245714C7}"/>
              </a:ext>
            </a:extLst>
          </p:cNvPr>
          <p:cNvSpPr>
            <a:spLocks noGrp="1"/>
          </p:cNvSpPr>
          <p:nvPr/>
        </p:nvSpPr>
        <p:spPr>
          <a:xfrm>
            <a:off x="457200" y="1143000"/>
            <a:ext cx="1104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성경에는 삶의 지혜가 많지만, 문제를 해결할 정답 구절만 찾으면 본문의 역사와 문맥, 그리고 예수 그리스도를 놓치기 쉽다.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0E12229-C8FA-4246-96CE-E1D23317F8B9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5334000" cy="2686050"/>
          </a:xfrm>
          <a:prstGeom prst="rect">
            <a:avLst/>
          </a:prstGeom>
          <a:solidFill>
            <a:srgbClr val="F4F1EB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1EB48E6-EEA0-4ECD-B053-4EC8AA90E685}"/>
              </a:ext>
            </a:extLst>
          </p:cNvPr>
          <p:cNvSpPr>
            <a:spLocks noGrp="1"/>
          </p:cNvSpPr>
          <p:nvPr/>
        </p:nvSpPr>
        <p:spPr>
          <a:xfrm>
            <a:off x="6400800" y="2428875"/>
            <a:ext cx="5334000" cy="26860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7BCD3F0-952E-4050-95A0-3E5D577FE173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정답 매뉴얼처럼 읽을 때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A25A396-4975-458A-8A27-2245EF6D47A1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내 문제에 맞는 한 구절을 찾음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문맥보다 즉시 적용을 서두름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성경의 주인공을 나로 만듦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7D54176-F654-4E59-BDEF-D918A98A7FE5}"/>
              </a:ext>
            </a:extLst>
          </p:cNvPr>
          <p:cNvSpPr>
            <a:spLocks noGrp="1"/>
          </p:cNvSpPr>
          <p:nvPr/>
        </p:nvSpPr>
        <p:spPr>
          <a:xfrm>
            <a:off x="66865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하나의 이야기로 읽을 때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5615A84-6B32-4E0B-BACC-BCFCA8D8450A}"/>
              </a:ext>
            </a:extLst>
          </p:cNvPr>
          <p:cNvSpPr>
            <a:spLocks noGrp="1"/>
          </p:cNvSpPr>
          <p:nvPr/>
        </p:nvSpPr>
        <p:spPr>
          <a:xfrm>
            <a:off x="66865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당시 본문이 무엇을 말했는지 먼저 물음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전체 구원 이야기 안에서 읽음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오늘 우리에게 요구하는 순종을 찾음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77ADC51-7EB8-4E85-80FB-DD5656577431}"/>
              </a:ext>
            </a:extLst>
          </p:cNvPr>
          <p:cNvSpPr>
            <a:spLocks noGrp="1"/>
          </p:cNvSpPr>
          <p:nvPr/>
        </p:nvSpPr>
        <p:spPr>
          <a:xfrm>
            <a:off x="457200" y="55626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일부의 진실을 버리는 것이 아니라, 성경이 보여 주는 전체로 넓혀 간다.</a:t>
            </a:r>
          </a:p>
        </p:txBody>
      </p:sp>
    </p:spTree>
    <p:extLst>
      <p:ext uri="{BB962C8B-B14F-4D97-AF65-F5344CB8AC3E}">
        <p14:creationId xmlns:p14="http://schemas.microsoft.com/office/powerpoint/2010/main" val="1815875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91645700-4771-478E-B03D-4530FAAFE2C8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09 · 성경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D0BB17F-A5E5-466D-A1BE-BC835847FB2B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39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C6E0484-8D11-4824-9A64-D76C0D8FF142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다양한 66권은 하나의 구원 이야기 안에 놓여 있다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5E6440C-F5DC-43B8-8EE1-3005595AD113}"/>
              </a:ext>
            </a:extLst>
          </p:cNvPr>
          <p:cNvSpPr>
            <a:spLocks noGrp="1"/>
          </p:cNvSpPr>
          <p:nvPr/>
        </p:nvSpPr>
        <p:spPr>
          <a:xfrm>
            <a:off x="6086475" y="1466850"/>
            <a:ext cx="19050" cy="43624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092BB47-58EC-47E0-8E49-5AF3EC5D601A}"/>
              </a:ext>
            </a:extLst>
          </p:cNvPr>
          <p:cNvSpPr>
            <a:spLocks noGrp="1"/>
          </p:cNvSpPr>
          <p:nvPr/>
        </p:nvSpPr>
        <p:spPr>
          <a:xfrm>
            <a:off x="457200" y="36004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2C2B7E0-300A-409B-9FF0-AE9D58BA96EC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64F4A0F-7859-47CF-B21F-78BD2B7942CE}"/>
              </a:ext>
            </a:extLst>
          </p:cNvPr>
          <p:cNvSpPr>
            <a:spLocks noGrp="1"/>
          </p:cNvSpPr>
          <p:nvPr/>
        </p:nvSpPr>
        <p:spPr>
          <a:xfrm>
            <a:off x="11239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창조와 타락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59384F6-9788-4E40-B8DE-B3680E227112}"/>
              </a:ext>
            </a:extLst>
          </p:cNvPr>
          <p:cNvSpPr>
            <a:spLocks noGrp="1"/>
          </p:cNvSpPr>
          <p:nvPr/>
        </p:nvSpPr>
        <p:spPr>
          <a:xfrm>
            <a:off x="11239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하나님의 선한 창조와 인간의 반역이 이야기의 출발점이다.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978A86B-0754-4DAD-BAB2-C022A5AB7FA8}"/>
              </a:ext>
            </a:extLst>
          </p:cNvPr>
          <p:cNvSpPr>
            <a:spLocks noGrp="1"/>
          </p:cNvSpPr>
          <p:nvPr/>
        </p:nvSpPr>
        <p:spPr>
          <a:xfrm>
            <a:off x="63246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680C139-2A45-40E7-B7CA-1E5847F1FB37}"/>
              </a:ext>
            </a:extLst>
          </p:cNvPr>
          <p:cNvSpPr>
            <a:spLocks noGrp="1"/>
          </p:cNvSpPr>
          <p:nvPr/>
        </p:nvSpPr>
        <p:spPr>
          <a:xfrm>
            <a:off x="69913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이스라엘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D26885E-A32C-4069-8091-2A2BF975DE71}"/>
              </a:ext>
            </a:extLst>
          </p:cNvPr>
          <p:cNvSpPr>
            <a:spLocks noGrp="1"/>
          </p:cNvSpPr>
          <p:nvPr/>
        </p:nvSpPr>
        <p:spPr>
          <a:xfrm>
            <a:off x="69913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하나님은 한 백성을 부르셔서 열방을 향한 구원 계획을 이어 가셨다.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A416213-7450-464F-8B57-25B3D15BDA8D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E8D5A07-F8CE-4CFC-8073-5FB96CF5A6B6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예수와 교회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E38550D-FACA-40C2-A7F1-2690B8451CBE}"/>
              </a:ext>
            </a:extLst>
          </p:cNvPr>
          <p:cNvSpPr>
            <a:spLocks noGrp="1"/>
          </p:cNvSpPr>
          <p:nvPr/>
        </p:nvSpPr>
        <p:spPr>
          <a:xfrm>
            <a:off x="11239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예수 그리스도가 이야기의 중심이며 교회는 복음을 증언하도록 보냄 받았다.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610DB2C-B52B-4BA0-AABC-6DAF82363EA3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3FF522F-0F27-477D-AC9F-F0324E23EC44}"/>
              </a:ext>
            </a:extLst>
          </p:cNvPr>
          <p:cNvSpPr>
            <a:spLocks noGrp="1"/>
          </p:cNvSpPr>
          <p:nvPr/>
        </p:nvSpPr>
        <p:spPr>
          <a:xfrm>
            <a:off x="69913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새 창조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BEFE766-54B0-459A-8770-BC5235B216E1}"/>
              </a:ext>
            </a:extLst>
          </p:cNvPr>
          <p:cNvSpPr>
            <a:spLocks noGrp="1"/>
          </p:cNvSpPr>
          <p:nvPr/>
        </p:nvSpPr>
        <p:spPr>
          <a:xfrm>
            <a:off x="69913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성경은 하나님이 만물을 새롭게 하실 완성을 향해 나아간다.</a:t>
            </a:r>
          </a:p>
        </p:txBody>
      </p:sp>
    </p:spTree>
    <p:extLst>
      <p:ext uri="{BB962C8B-B14F-4D97-AF65-F5344CB8AC3E}">
        <p14:creationId xmlns:p14="http://schemas.microsoft.com/office/powerpoint/2010/main" val="1414819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D69852E1-66E6-472E-8682-676AA2FCBB5E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C4B6CDB-BE53-434B-BE26-56A9899DF2A0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매주, 질문에서 삶으로 이동한다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5A49284-A915-4640-A9B0-205B6310A7B8}"/>
              </a:ext>
            </a:extLst>
          </p:cNvPr>
          <p:cNvSpPr>
            <a:spLocks noGrp="1"/>
          </p:cNvSpPr>
          <p:nvPr/>
        </p:nvSpPr>
        <p:spPr>
          <a:xfrm>
            <a:off x="457200" y="1123950"/>
            <a:ext cx="3429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8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75–90분 소그룹 흐름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99BEC8C-017F-4586-A2F2-C26B4A2F3F43}"/>
              </a:ext>
            </a:extLst>
          </p:cNvPr>
          <p:cNvSpPr>
            <a:spLocks noGrp="1"/>
          </p:cNvSpPr>
          <p:nvPr/>
        </p:nvSpPr>
        <p:spPr>
          <a:xfrm>
            <a:off x="457200" y="1857375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B484E51-99A8-44C0-84FB-E79A5235F3B8}"/>
              </a:ext>
            </a:extLst>
          </p:cNvPr>
          <p:cNvSpPr>
            <a:spLocks noGrp="1"/>
          </p:cNvSpPr>
          <p:nvPr/>
        </p:nvSpPr>
        <p:spPr>
          <a:xfrm>
            <a:off x="1123950" y="1838325"/>
            <a:ext cx="419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근황과 식탁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2C343E7-3D63-411E-8F47-3EB36BF3BD83}"/>
              </a:ext>
            </a:extLst>
          </p:cNvPr>
          <p:cNvSpPr>
            <a:spLocks noGrp="1"/>
          </p:cNvSpPr>
          <p:nvPr/>
        </p:nvSpPr>
        <p:spPr>
          <a:xfrm>
            <a:off x="1123950" y="2295525"/>
            <a:ext cx="447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서로의 한 주를 듣는다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A9610E6-CE4D-467D-956C-CA5BD7B2558E}"/>
              </a:ext>
            </a:extLst>
          </p:cNvPr>
          <p:cNvSpPr>
            <a:spLocks noGrp="1"/>
          </p:cNvSpPr>
          <p:nvPr/>
        </p:nvSpPr>
        <p:spPr>
          <a:xfrm>
            <a:off x="457200" y="2886075"/>
            <a:ext cx="5048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08C8159-02AD-4800-9C5D-581C0DA4C8CE}"/>
              </a:ext>
            </a:extLst>
          </p:cNvPr>
          <p:cNvSpPr>
            <a:spLocks noGrp="1"/>
          </p:cNvSpPr>
          <p:nvPr/>
        </p:nvSpPr>
        <p:spPr>
          <a:xfrm>
            <a:off x="6076950" y="1857375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AAB2535-2CD4-4132-B2CC-D3E6459F756B}"/>
              </a:ext>
            </a:extLst>
          </p:cNvPr>
          <p:cNvSpPr>
            <a:spLocks noGrp="1"/>
          </p:cNvSpPr>
          <p:nvPr/>
        </p:nvSpPr>
        <p:spPr>
          <a:xfrm>
            <a:off x="6743700" y="1838325"/>
            <a:ext cx="419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첫 질문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CD7580C-041F-421F-9F68-230074E7D2E1}"/>
              </a:ext>
            </a:extLst>
          </p:cNvPr>
          <p:cNvSpPr>
            <a:spLocks noGrp="1"/>
          </p:cNvSpPr>
          <p:nvPr/>
        </p:nvSpPr>
        <p:spPr>
          <a:xfrm>
            <a:off x="6743700" y="2295525"/>
            <a:ext cx="447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정답보다 현재의 이해를 꺼낸다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14CECC1-FC67-4D4E-A02E-AC120B2271C2}"/>
              </a:ext>
            </a:extLst>
          </p:cNvPr>
          <p:cNvSpPr>
            <a:spLocks noGrp="1"/>
          </p:cNvSpPr>
          <p:nvPr/>
        </p:nvSpPr>
        <p:spPr>
          <a:xfrm>
            <a:off x="6076950" y="2886075"/>
            <a:ext cx="5048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3E30FD1-1D1B-4036-A565-0251EC562A9F}"/>
              </a:ext>
            </a:extLst>
          </p:cNvPr>
          <p:cNvSpPr>
            <a:spLocks noGrp="1"/>
          </p:cNvSpPr>
          <p:nvPr/>
        </p:nvSpPr>
        <p:spPr>
          <a:xfrm>
            <a:off x="457200" y="3238500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57ED130-0CE8-4985-B82D-092787CFF67A}"/>
              </a:ext>
            </a:extLst>
          </p:cNvPr>
          <p:cNvSpPr>
            <a:spLocks noGrp="1"/>
          </p:cNvSpPr>
          <p:nvPr/>
        </p:nvSpPr>
        <p:spPr>
          <a:xfrm>
            <a:off x="1123950" y="3219450"/>
            <a:ext cx="419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 읽기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30214D-C4E8-459E-883D-55C1A6C3CA13}"/>
              </a:ext>
            </a:extLst>
          </p:cNvPr>
          <p:cNvSpPr>
            <a:spLocks noGrp="1"/>
          </p:cNvSpPr>
          <p:nvPr/>
        </p:nvSpPr>
        <p:spPr>
          <a:xfrm>
            <a:off x="1123950" y="3676650"/>
            <a:ext cx="447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문맥 속에서 함께 소리 내어 읽는다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0C8881B-BAAA-4158-BA73-1CFD8D75BF41}"/>
              </a:ext>
            </a:extLst>
          </p:cNvPr>
          <p:cNvSpPr>
            <a:spLocks noGrp="1"/>
          </p:cNvSpPr>
          <p:nvPr/>
        </p:nvSpPr>
        <p:spPr>
          <a:xfrm>
            <a:off x="457200" y="4267200"/>
            <a:ext cx="5048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4A7D387-16F1-4ADF-9918-A013896C7C63}"/>
              </a:ext>
            </a:extLst>
          </p:cNvPr>
          <p:cNvSpPr>
            <a:spLocks noGrp="1"/>
          </p:cNvSpPr>
          <p:nvPr/>
        </p:nvSpPr>
        <p:spPr>
          <a:xfrm>
            <a:off x="6076950" y="3238500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75EC6C0-84CF-4754-B321-837FBB0D6779}"/>
              </a:ext>
            </a:extLst>
          </p:cNvPr>
          <p:cNvSpPr>
            <a:spLocks noGrp="1"/>
          </p:cNvSpPr>
          <p:nvPr/>
        </p:nvSpPr>
        <p:spPr>
          <a:xfrm>
            <a:off x="6743700" y="3219450"/>
            <a:ext cx="419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개념 다시 보기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2BFFAA8-A844-4C40-B9BE-90A593C9D6C6}"/>
              </a:ext>
            </a:extLst>
          </p:cNvPr>
          <p:cNvSpPr>
            <a:spLocks noGrp="1"/>
          </p:cNvSpPr>
          <p:nvPr/>
        </p:nvSpPr>
        <p:spPr>
          <a:xfrm>
            <a:off x="6743700" y="3676650"/>
            <a:ext cx="447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흔한 오해와 성경의 폭을 비교한다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6D407F-B6BE-4E71-A3EE-BABB68CAF69D}"/>
              </a:ext>
            </a:extLst>
          </p:cNvPr>
          <p:cNvSpPr>
            <a:spLocks noGrp="1"/>
          </p:cNvSpPr>
          <p:nvPr/>
        </p:nvSpPr>
        <p:spPr>
          <a:xfrm>
            <a:off x="6076950" y="4267200"/>
            <a:ext cx="504825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9D3F792-941B-477C-A02B-E4758CF823A1}"/>
              </a:ext>
            </a:extLst>
          </p:cNvPr>
          <p:cNvSpPr>
            <a:spLocks noGrp="1"/>
          </p:cNvSpPr>
          <p:nvPr/>
        </p:nvSpPr>
        <p:spPr>
          <a:xfrm>
            <a:off x="457200" y="4619625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05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16D715A-3B63-4207-8013-20E0A730A646}"/>
              </a:ext>
            </a:extLst>
          </p:cNvPr>
          <p:cNvSpPr>
            <a:spLocks noGrp="1"/>
          </p:cNvSpPr>
          <p:nvPr/>
        </p:nvSpPr>
        <p:spPr>
          <a:xfrm>
            <a:off x="1123950" y="4600575"/>
            <a:ext cx="419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토론과 기록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E21D8BB-5926-4E3F-AB36-1CF0DBB9DBA7}"/>
              </a:ext>
            </a:extLst>
          </p:cNvPr>
          <p:cNvSpPr>
            <a:spLocks noGrp="1"/>
          </p:cNvSpPr>
          <p:nvPr/>
        </p:nvSpPr>
        <p:spPr>
          <a:xfrm>
            <a:off x="1123950" y="5057775"/>
            <a:ext cx="447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돈·관계·일·시간으로 연결한다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957661E-D244-4DB6-89AC-12F41A892121}"/>
              </a:ext>
            </a:extLst>
          </p:cNvPr>
          <p:cNvSpPr>
            <a:spLocks noGrp="1"/>
          </p:cNvSpPr>
          <p:nvPr/>
        </p:nvSpPr>
        <p:spPr>
          <a:xfrm>
            <a:off x="6076950" y="4619625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06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05E4829-44F0-4050-8462-C616AB9BD1E8}"/>
              </a:ext>
            </a:extLst>
          </p:cNvPr>
          <p:cNvSpPr>
            <a:spLocks noGrp="1"/>
          </p:cNvSpPr>
          <p:nvPr/>
        </p:nvSpPr>
        <p:spPr>
          <a:xfrm>
            <a:off x="6743700" y="4600575"/>
            <a:ext cx="419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한 주 실천과 기도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1FACC75-0BF5-43B5-9522-F07E2116ABB6}"/>
              </a:ext>
            </a:extLst>
          </p:cNvPr>
          <p:cNvSpPr>
            <a:spLocks noGrp="1"/>
          </p:cNvSpPr>
          <p:nvPr/>
        </p:nvSpPr>
        <p:spPr>
          <a:xfrm>
            <a:off x="6743700" y="5057775"/>
            <a:ext cx="447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6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작은 순종 하나를 선택한다</a:t>
            </a:r>
          </a:p>
        </p:txBody>
      </p:sp>
    </p:spTree>
    <p:extLst>
      <p:ext uri="{BB962C8B-B14F-4D97-AF65-F5344CB8AC3E}">
        <p14:creationId xmlns:p14="http://schemas.microsoft.com/office/powerpoint/2010/main" val="1254259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147C9990-9842-4EA3-874C-E7FCAF68E711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09 · 성경 · 나눔과 실천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F4C4BDC-1A56-451C-B390-4916BC75DA26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40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7F52DBE-11E5-48D0-A0A8-F0C9DA03EA11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이제 삶으로 가져간다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241ADF2-080C-4D1F-9E71-695DB5840F00}"/>
              </a:ext>
            </a:extLst>
          </p:cNvPr>
          <p:cNvSpPr>
            <a:spLocks noGrp="1"/>
          </p:cNvSpPr>
          <p:nvPr/>
        </p:nvSpPr>
        <p:spPr>
          <a:xfrm>
            <a:off x="457200" y="1657350"/>
            <a:ext cx="490537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152"/>
          </a:bodyPr>
          <a:lstStyle/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 말씀이 ‘나에게’ 무엇을 뜻하는지 묻기 전,</a:t>
            </a: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‘당시’ 무엇을 말했는지 물었는가?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1231E32-A905-438C-A20C-592389610B35}"/>
              </a:ext>
            </a:extLst>
          </p:cNvPr>
          <p:cNvSpPr>
            <a:spLocks noGrp="1"/>
          </p:cNvSpPr>
          <p:nvPr/>
        </p:nvSpPr>
        <p:spPr>
          <a:xfrm>
            <a:off x="457200" y="38576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6F73CF3-EC38-4223-8924-727C882D9543}"/>
              </a:ext>
            </a:extLst>
          </p:cNvPr>
          <p:cNvSpPr>
            <a:spLocks noGrp="1"/>
          </p:cNvSpPr>
          <p:nvPr/>
        </p:nvSpPr>
        <p:spPr>
          <a:xfrm>
            <a:off x="457200" y="4362450"/>
            <a:ext cx="4905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한 본문을 골라 ‘당시 의미 → 복음 안의 위치 → 오늘의 순종’ 순서로 기록한다.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D8494BA-67B2-4998-9FDB-FE957A35C7B9}"/>
              </a:ext>
            </a:extLst>
          </p:cNvPr>
          <p:cNvSpPr>
            <a:spLocks noGrp="1"/>
          </p:cNvSpPr>
          <p:nvPr/>
        </p:nvSpPr>
        <p:spPr>
          <a:xfrm>
            <a:off x="6191250" y="1314450"/>
            <a:ext cx="5543550" cy="45148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D39E01D-D92C-4B2E-A3B6-22697B6661AC}"/>
              </a:ext>
            </a:extLst>
          </p:cNvPr>
          <p:cNvSpPr>
            <a:spLocks noGrp="1"/>
          </p:cNvSpPr>
          <p:nvPr/>
        </p:nvSpPr>
        <p:spPr>
          <a:xfrm>
            <a:off x="6572250" y="16383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F7EA498-314B-4C99-88FF-4F89522183D5}"/>
              </a:ext>
            </a:extLst>
          </p:cNvPr>
          <p:cNvSpPr>
            <a:spLocks noGrp="1"/>
          </p:cNvSpPr>
          <p:nvPr/>
        </p:nvSpPr>
        <p:spPr>
          <a:xfrm>
            <a:off x="6572250" y="23526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8B65962-636F-4118-839C-1595BCEA59DC}"/>
              </a:ext>
            </a:extLst>
          </p:cNvPr>
          <p:cNvSpPr>
            <a:spLocks noGrp="1"/>
          </p:cNvSpPr>
          <p:nvPr/>
        </p:nvSpPr>
        <p:spPr>
          <a:xfrm>
            <a:off x="7124700" y="23145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 성경을 어떤 책이라고 생각해 왔는가?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6D8A622-7C51-43D5-9365-94D2D22AE9F0}"/>
              </a:ext>
            </a:extLst>
          </p:cNvPr>
          <p:cNvSpPr>
            <a:spLocks noGrp="1"/>
          </p:cNvSpPr>
          <p:nvPr/>
        </p:nvSpPr>
        <p:spPr>
          <a:xfrm>
            <a:off x="6572250" y="3171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EDEF065-ED89-48AC-A6C6-F374053C626C}"/>
              </a:ext>
            </a:extLst>
          </p:cNvPr>
          <p:cNvSpPr>
            <a:spLocks noGrp="1"/>
          </p:cNvSpPr>
          <p:nvPr/>
        </p:nvSpPr>
        <p:spPr>
          <a:xfrm>
            <a:off x="7124700" y="31337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성경을 읽을 때 가장 먼저 던지는 질문은 무엇인가?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FD1B8A6-79E9-44BC-A249-167CF0C3B209}"/>
              </a:ext>
            </a:extLst>
          </p:cNvPr>
          <p:cNvSpPr>
            <a:spLocks noGrp="1"/>
          </p:cNvSpPr>
          <p:nvPr/>
        </p:nvSpPr>
        <p:spPr>
          <a:xfrm>
            <a:off x="6572250" y="39909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CEDD295-DFEB-4BAF-AF9D-DDD87486B0DB}"/>
              </a:ext>
            </a:extLst>
          </p:cNvPr>
          <p:cNvSpPr>
            <a:spLocks noGrp="1"/>
          </p:cNvSpPr>
          <p:nvPr/>
        </p:nvSpPr>
        <p:spPr>
          <a:xfrm>
            <a:off x="7124700" y="39528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문맥 없이 한 구절씩 사용하는 것에는 어떤 위험이 있을까?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84D6B20-6B33-40F3-A875-89890690A9A5}"/>
              </a:ext>
            </a:extLst>
          </p:cNvPr>
          <p:cNvSpPr>
            <a:spLocks noGrp="1"/>
          </p:cNvSpPr>
          <p:nvPr/>
        </p:nvSpPr>
        <p:spPr>
          <a:xfrm>
            <a:off x="6572250" y="48101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CE0BC69-73B2-4D59-B419-B753A479C98C}"/>
              </a:ext>
            </a:extLst>
          </p:cNvPr>
          <p:cNvSpPr>
            <a:spLocks noGrp="1"/>
          </p:cNvSpPr>
          <p:nvPr/>
        </p:nvSpPr>
        <p:spPr>
          <a:xfrm>
            <a:off x="7124700" y="47720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성경 전체를 하나의 이야기로 읽으면 무엇이 달라질까?</a:t>
            </a:r>
          </a:p>
        </p:txBody>
      </p:sp>
    </p:spTree>
    <p:extLst>
      <p:ext uri="{BB962C8B-B14F-4D97-AF65-F5344CB8AC3E}">
        <p14:creationId xmlns:p14="http://schemas.microsoft.com/office/powerpoint/2010/main" val="8715988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6C118380-41E3-4DC9-B1B7-2F9C53D613AD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41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242F085-2101-4042-AA0F-D012C5C3EB8E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아홉 단어는 결국 하나의 복음이다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08ED53A-4B37-4D98-9B26-DFC9FD2D9E08}"/>
              </a:ext>
            </a:extLst>
          </p:cNvPr>
          <p:cNvSpPr>
            <a:spLocks noGrp="1"/>
          </p:cNvSpPr>
          <p:nvPr/>
        </p:nvSpPr>
        <p:spPr>
          <a:xfrm>
            <a:off x="457200" y="1524000"/>
            <a:ext cx="3143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8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하나님 나라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189A62E-E326-4714-BF79-34BA7EBE2CB4}"/>
              </a:ext>
            </a:extLst>
          </p:cNvPr>
          <p:cNvSpPr>
            <a:spLocks noGrp="1"/>
          </p:cNvSpPr>
          <p:nvPr/>
        </p:nvSpPr>
        <p:spPr>
          <a:xfrm>
            <a:off x="3714750" y="1543050"/>
            <a:ext cx="75247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하나님의 통치가 예수 그리스도 안에서 가까이 왔다.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83E2ED4-B838-4B1E-8325-7C78F44D3CDB}"/>
              </a:ext>
            </a:extLst>
          </p:cNvPr>
          <p:cNvSpPr>
            <a:spLocks noGrp="1"/>
          </p:cNvSpPr>
          <p:nvPr/>
        </p:nvSpPr>
        <p:spPr>
          <a:xfrm>
            <a:off x="457200" y="22669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DCAD51F-FD10-4BF8-97A4-CFA88B2A3B37}"/>
              </a:ext>
            </a:extLst>
          </p:cNvPr>
          <p:cNvSpPr>
            <a:spLocks noGrp="1"/>
          </p:cNvSpPr>
          <p:nvPr/>
        </p:nvSpPr>
        <p:spPr>
          <a:xfrm>
            <a:off x="457200" y="2647950"/>
            <a:ext cx="3143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8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복음과 구원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842FD4E-16BF-4353-BD9A-792E6B140590}"/>
              </a:ext>
            </a:extLst>
          </p:cNvPr>
          <p:cNvSpPr>
            <a:spLocks noGrp="1"/>
          </p:cNvSpPr>
          <p:nvPr/>
        </p:nvSpPr>
        <p:spPr>
          <a:xfrm>
            <a:off x="3714750" y="2647950"/>
            <a:ext cx="7524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예수의 죽음과 부활이라는 좋은 소식이 우리를 죄와 죽음에서 건져 하나님께 돌아오게 한다.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95BFD8E-74A6-4DA0-B26F-FB5DA7125D08}"/>
              </a:ext>
            </a:extLst>
          </p:cNvPr>
          <p:cNvSpPr>
            <a:spLocks noGrp="1"/>
          </p:cNvSpPr>
          <p:nvPr/>
        </p:nvSpPr>
        <p:spPr>
          <a:xfrm>
            <a:off x="457200" y="36385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CA04DDB-62A1-4EEC-ACB6-AC5ADAAA59A0}"/>
              </a:ext>
            </a:extLst>
          </p:cNvPr>
          <p:cNvSpPr>
            <a:spLocks noGrp="1"/>
          </p:cNvSpPr>
          <p:nvPr/>
        </p:nvSpPr>
        <p:spPr>
          <a:xfrm>
            <a:off x="457200" y="4019550"/>
            <a:ext cx="3143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8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제자와 교회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C8DC1F0-0BD9-4CC7-B06C-0180738974EF}"/>
              </a:ext>
            </a:extLst>
          </p:cNvPr>
          <p:cNvSpPr>
            <a:spLocks noGrp="1"/>
          </p:cNvSpPr>
          <p:nvPr/>
        </p:nvSpPr>
        <p:spPr>
          <a:xfrm>
            <a:off x="3714750" y="4019550"/>
            <a:ext cx="7524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성령은 구원받은 사람을 그리스도의 몸 안에서 예수의 길을 따르는 제자로 빚으신다.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5C7355B-6746-4E35-A608-A52952EBD133}"/>
              </a:ext>
            </a:extLst>
          </p:cNvPr>
          <p:cNvSpPr>
            <a:spLocks noGrp="1"/>
          </p:cNvSpPr>
          <p:nvPr/>
        </p:nvSpPr>
        <p:spPr>
          <a:xfrm>
            <a:off x="457200" y="50101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325805B-C880-43AC-A37F-8FAA24154C15}"/>
              </a:ext>
            </a:extLst>
          </p:cNvPr>
          <p:cNvSpPr>
            <a:spLocks noGrp="1"/>
          </p:cNvSpPr>
          <p:nvPr/>
        </p:nvSpPr>
        <p:spPr>
          <a:xfrm>
            <a:off x="457200" y="5391150"/>
            <a:ext cx="4191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2400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예배 · 찬양 · 기도 · 성경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CB0E663-4CF6-40E0-8532-A787C41A7B71}"/>
              </a:ext>
            </a:extLst>
          </p:cNvPr>
          <p:cNvSpPr>
            <a:spLocks noGrp="1"/>
          </p:cNvSpPr>
          <p:nvPr/>
        </p:nvSpPr>
        <p:spPr>
          <a:xfrm>
            <a:off x="4953000" y="5419725"/>
            <a:ext cx="628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 나라 백성의 삶을 기억하고 훈련하는 은혜의 언어들</a:t>
            </a:r>
          </a:p>
        </p:txBody>
      </p:sp>
    </p:spTree>
    <p:extLst>
      <p:ext uri="{BB962C8B-B14F-4D97-AF65-F5344CB8AC3E}">
        <p14:creationId xmlns:p14="http://schemas.microsoft.com/office/powerpoint/2010/main" val="13024410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B835BE92-408E-4AF8-88D1-E5C8830232F3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42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5B59F22-5DE2-49B5-9319-7C83A0CC9DCC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7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리더는 정답을 빨리 말하지 않는다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687B2F0-CEEA-46E0-B102-A0C37CE7DD3A}"/>
              </a:ext>
            </a:extLst>
          </p:cNvPr>
          <p:cNvSpPr>
            <a:spLocks noGrp="1"/>
          </p:cNvSpPr>
          <p:nvPr/>
        </p:nvSpPr>
        <p:spPr>
          <a:xfrm>
            <a:off x="457200" y="1123950"/>
            <a:ext cx="11049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질문을 오래 붙들게 할수록, 참가자는 자기 언어로 믿음을 다시 말하게 된다.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F9D0F82-CFD7-455F-933B-9115EF191F95}"/>
              </a:ext>
            </a:extLst>
          </p:cNvPr>
          <p:cNvSpPr>
            <a:spLocks noGrp="1"/>
          </p:cNvSpPr>
          <p:nvPr/>
        </p:nvSpPr>
        <p:spPr>
          <a:xfrm>
            <a:off x="457200" y="1952625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4A67F5E-9669-4358-9344-8F2F89515791}"/>
              </a:ext>
            </a:extLst>
          </p:cNvPr>
          <p:cNvSpPr>
            <a:spLocks noGrp="1"/>
          </p:cNvSpPr>
          <p:nvPr/>
        </p:nvSpPr>
        <p:spPr>
          <a:xfrm>
            <a:off x="1190625" y="192405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00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먼저</a:t>
            </a:r>
            <a:r>
              <a:rPr sz="2100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00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정의하게</a:t>
            </a:r>
            <a:r>
              <a:rPr sz="2100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00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한다</a:t>
            </a:r>
            <a:endParaRPr sz="2100" b="1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F55F015-22AB-470E-B5AB-DC4074A15394}"/>
              </a:ext>
            </a:extLst>
          </p:cNvPr>
          <p:cNvSpPr>
            <a:spLocks noGrp="1"/>
          </p:cNvSpPr>
          <p:nvPr/>
        </p:nvSpPr>
        <p:spPr>
          <a:xfrm>
            <a:off x="4762500" y="1952625"/>
            <a:ext cx="647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본문을</a:t>
            </a:r>
            <a:r>
              <a:rPr sz="1725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읽기</a:t>
            </a:r>
            <a:r>
              <a:rPr sz="1725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전 </a:t>
            </a:r>
            <a:r>
              <a:rPr sz="1725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각자의</a:t>
            </a:r>
            <a:r>
              <a:rPr sz="1725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현재</a:t>
            </a:r>
            <a:r>
              <a:rPr sz="1725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이해를</a:t>
            </a:r>
            <a:r>
              <a:rPr sz="1725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꺼낸다</a:t>
            </a:r>
            <a:r>
              <a:rPr sz="1725" b="0" dirty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D1C57DB-63AB-44CC-9FE6-100EE587F505}"/>
              </a:ext>
            </a:extLst>
          </p:cNvPr>
          <p:cNvSpPr>
            <a:spLocks noGrp="1"/>
          </p:cNvSpPr>
          <p:nvPr/>
        </p:nvSpPr>
        <p:spPr>
          <a:xfrm>
            <a:off x="457200" y="2505075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994643E-6CBC-4A3A-AB59-81977BA12A9F}"/>
              </a:ext>
            </a:extLst>
          </p:cNvPr>
          <p:cNvSpPr>
            <a:spLocks noGrp="1"/>
          </p:cNvSpPr>
          <p:nvPr/>
        </p:nvSpPr>
        <p:spPr>
          <a:xfrm>
            <a:off x="457200" y="2771775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9367DD-7D7A-42BB-B0E0-FD51E9B701A9}"/>
              </a:ext>
            </a:extLst>
          </p:cNvPr>
          <p:cNvSpPr>
            <a:spLocks noGrp="1"/>
          </p:cNvSpPr>
          <p:nvPr/>
        </p:nvSpPr>
        <p:spPr>
          <a:xfrm>
            <a:off x="1190625" y="274320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본문의 문맥을 읽는다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865E8D0-CCDE-4512-AC53-720D3400C90D}"/>
              </a:ext>
            </a:extLst>
          </p:cNvPr>
          <p:cNvSpPr>
            <a:spLocks noGrp="1"/>
          </p:cNvSpPr>
          <p:nvPr/>
        </p:nvSpPr>
        <p:spPr>
          <a:xfrm>
            <a:off x="4762500" y="2771775"/>
            <a:ext cx="647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한 구절보다 앞뒤 흐름과 청중의 상황을 살핀다.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DE2B52C-9A29-40CA-BEB3-663D681F2A68}"/>
              </a:ext>
            </a:extLst>
          </p:cNvPr>
          <p:cNvSpPr>
            <a:spLocks noGrp="1"/>
          </p:cNvSpPr>
          <p:nvPr/>
        </p:nvSpPr>
        <p:spPr>
          <a:xfrm>
            <a:off x="457200" y="3324225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C7B002C-957C-435F-94BE-7F00C55F637B}"/>
              </a:ext>
            </a:extLst>
          </p:cNvPr>
          <p:cNvSpPr>
            <a:spLocks noGrp="1"/>
          </p:cNvSpPr>
          <p:nvPr/>
        </p:nvSpPr>
        <p:spPr>
          <a:xfrm>
            <a:off x="457200" y="3590925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A935EA1-CFD2-4DC5-9348-BA0B2AD12EF7}"/>
              </a:ext>
            </a:extLst>
          </p:cNvPr>
          <p:cNvSpPr>
            <a:spLocks noGrp="1"/>
          </p:cNvSpPr>
          <p:nvPr/>
        </p:nvSpPr>
        <p:spPr>
          <a:xfrm>
            <a:off x="1190625" y="356235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오해를 정죄하지 않는다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1E89BD0-B983-42CC-99B5-30856806F16B}"/>
              </a:ext>
            </a:extLst>
          </p:cNvPr>
          <p:cNvSpPr>
            <a:spLocks noGrp="1"/>
          </p:cNvSpPr>
          <p:nvPr/>
        </p:nvSpPr>
        <p:spPr>
          <a:xfrm>
            <a:off x="4762500" y="3590925"/>
            <a:ext cx="647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일부의 진실을 인정하고 성경의 더 큰 그림으로 초대한다.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88E14B0-C8A5-47A7-B6AC-924C768FBD96}"/>
              </a:ext>
            </a:extLst>
          </p:cNvPr>
          <p:cNvSpPr>
            <a:spLocks noGrp="1"/>
          </p:cNvSpPr>
          <p:nvPr/>
        </p:nvSpPr>
        <p:spPr>
          <a:xfrm>
            <a:off x="457200" y="4143375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1E5B446-B9D7-47B7-A202-E3A7F93F5133}"/>
              </a:ext>
            </a:extLst>
          </p:cNvPr>
          <p:cNvSpPr>
            <a:spLocks noGrp="1"/>
          </p:cNvSpPr>
          <p:nvPr/>
        </p:nvSpPr>
        <p:spPr>
          <a:xfrm>
            <a:off x="457200" y="4410075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780610A-9CDB-40CE-810B-9E255C9D71CB}"/>
              </a:ext>
            </a:extLst>
          </p:cNvPr>
          <p:cNvSpPr>
            <a:spLocks noGrp="1"/>
          </p:cNvSpPr>
          <p:nvPr/>
        </p:nvSpPr>
        <p:spPr>
          <a:xfrm>
            <a:off x="1190625" y="438150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추상을 경험으로 바꾼다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0E95BB5-6CE4-4FDB-BE52-CD0125E42490}"/>
              </a:ext>
            </a:extLst>
          </p:cNvPr>
          <p:cNvSpPr>
            <a:spLocks noGrp="1"/>
          </p:cNvSpPr>
          <p:nvPr/>
        </p:nvSpPr>
        <p:spPr>
          <a:xfrm>
            <a:off x="4762500" y="4410075"/>
            <a:ext cx="647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‘어떻게 생각해?’보다 ‘지난주 언제 그랬어?’라고 묻는다.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F2EF13A-243E-480A-8DB3-0E36C3CA589F}"/>
              </a:ext>
            </a:extLst>
          </p:cNvPr>
          <p:cNvSpPr>
            <a:spLocks noGrp="1"/>
          </p:cNvSpPr>
          <p:nvPr/>
        </p:nvSpPr>
        <p:spPr>
          <a:xfrm>
            <a:off x="457200" y="4962525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D7D4E9C-C3A5-49C3-8C26-4DD589D72CD4}"/>
              </a:ext>
            </a:extLst>
          </p:cNvPr>
          <p:cNvSpPr>
            <a:spLocks noGrp="1"/>
          </p:cNvSpPr>
          <p:nvPr/>
        </p:nvSpPr>
        <p:spPr>
          <a:xfrm>
            <a:off x="457200" y="5229225"/>
            <a:ext cx="523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05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DFA53D6-D8C8-4ECB-B896-025BA5B225B4}"/>
              </a:ext>
            </a:extLst>
          </p:cNvPr>
          <p:cNvSpPr>
            <a:spLocks noGrp="1"/>
          </p:cNvSpPr>
          <p:nvPr/>
        </p:nvSpPr>
        <p:spPr>
          <a:xfrm>
            <a:off x="1190625" y="520065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작은 순종으로 마친다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02820C2-D619-4160-AD9C-07A7FF4573C1}"/>
              </a:ext>
            </a:extLst>
          </p:cNvPr>
          <p:cNvSpPr>
            <a:spLocks noGrp="1"/>
          </p:cNvSpPr>
          <p:nvPr/>
        </p:nvSpPr>
        <p:spPr>
          <a:xfrm>
            <a:off x="4762500" y="5229225"/>
            <a:ext cx="647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725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이번 주에 확인할 수 있는 한 가지 실천을 선택한다.</a:t>
            </a:r>
          </a:p>
        </p:txBody>
      </p:sp>
    </p:spTree>
    <p:extLst>
      <p:ext uri="{BB962C8B-B14F-4D97-AF65-F5344CB8AC3E}">
        <p14:creationId xmlns:p14="http://schemas.microsoft.com/office/powerpoint/2010/main" val="8976792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D6F2B80B-8CFB-471B-80A1-BEF9FEDEDBA6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43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C24CDF1-A464-46C4-B21A-E1976AF24604}"/>
              </a:ext>
            </a:extLst>
          </p:cNvPr>
          <p:cNvSpPr>
            <a:spLocks noGrp="1"/>
          </p:cNvSpPr>
          <p:nvPr/>
        </p:nvSpPr>
        <p:spPr>
          <a:xfrm>
            <a:off x="457200" y="57150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마지막 질문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CB65CD8-42A2-4E50-B792-02B95147AC3D}"/>
              </a:ext>
            </a:extLst>
          </p:cNvPr>
          <p:cNvSpPr>
            <a:spLocks noGrp="1"/>
          </p:cNvSpPr>
          <p:nvPr/>
        </p:nvSpPr>
        <p:spPr>
          <a:xfrm>
            <a:off x="457200" y="1695450"/>
            <a:ext cx="1057275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1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51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구원받은 나는,</a:t>
            </a:r>
          </a:p>
          <a:p>
            <a:pPr algn="l">
              <a:defRPr sz="51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51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오늘 어떤 삶을 살아갈 것인가?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6886B7E-057D-4B1E-9A14-896AA3B42DD6}"/>
              </a:ext>
            </a:extLst>
          </p:cNvPr>
          <p:cNvSpPr>
            <a:spLocks noGrp="1"/>
          </p:cNvSpPr>
          <p:nvPr/>
        </p:nvSpPr>
        <p:spPr>
          <a:xfrm>
            <a:off x="457200" y="4010025"/>
            <a:ext cx="10477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486F1DD-17C0-4C0C-9492-BDFF05E2B24D}"/>
              </a:ext>
            </a:extLst>
          </p:cNvPr>
          <p:cNvSpPr>
            <a:spLocks noGrp="1"/>
          </p:cNvSpPr>
          <p:nvPr/>
        </p:nvSpPr>
        <p:spPr>
          <a:xfrm>
            <a:off x="457200" y="4476750"/>
            <a:ext cx="9810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예수 그리스도를 통해 나를 구원하신 하나님과 함께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D3A680C-910C-41E3-9004-EDCE37420B60}"/>
              </a:ext>
            </a:extLst>
          </p:cNvPr>
          <p:cNvSpPr>
            <a:spLocks noGrp="1"/>
          </p:cNvSpPr>
          <p:nvPr/>
        </p:nvSpPr>
        <p:spPr>
          <a:xfrm>
            <a:off x="457200" y="5219700"/>
            <a:ext cx="1009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32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하나님 나라의 백성으로 · 성령 안에서 · 교회와 함께</a:t>
            </a:r>
          </a:p>
        </p:txBody>
      </p:sp>
    </p:spTree>
    <p:extLst>
      <p:ext uri="{BB962C8B-B14F-4D97-AF65-F5344CB8AC3E}">
        <p14:creationId xmlns:p14="http://schemas.microsoft.com/office/powerpoint/2010/main" val="1911597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2B5A666A-BFDE-43B0-BD80-FCBDF144CE02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01 · 하나님 나라 · 핵심본문 마가복음 1:14-15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6D7E03A-0F7D-4340-A2A2-4729A5BA53D7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05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D6D0284-2307-48A5-A76B-3D8B06DBC841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WEEK 01 · 하나님 나라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B49928B-FD0A-47AA-8FB5-4BED50746754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5334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 나라는</a:t>
            </a:r>
          </a:p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천국인가?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8D87287-D02D-4516-9390-149DEEBE84EA}"/>
              </a:ext>
            </a:extLst>
          </p:cNvPr>
          <p:cNvSpPr>
            <a:spLocks noGrp="1"/>
          </p:cNvSpPr>
          <p:nvPr/>
        </p:nvSpPr>
        <p:spPr>
          <a:xfrm>
            <a:off x="457200" y="3190875"/>
            <a:ext cx="8572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0483DDF-E8AC-4260-BD84-385647DE1A80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286375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나라란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, </a:t>
            </a:r>
            <a:endParaRPr lang="en-US" sz="217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하나님의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뜻과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통치가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이루어지는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현실이다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11651FC-9F35-491B-8B36-5D4844905357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마가복음 1:14-15 · 마태복음 6:9-13, 33 · 누가복음 4:16-21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EE85889-FB8C-4FF7-A57F-F8C59DA59CC0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380" r="38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4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F0FD23AF-D6DC-45B7-B19D-5E47832C95DD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01 · 하나님 나라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C5CA991-945A-4124-872C-BAC3CC933AC2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06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0BFA3D8-64EA-4224-A8A6-07475177BB48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장소만 생각하면 예수님의 선포를 놓친다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158C5AF-9466-4E8B-8D69-B149D1503E60}"/>
              </a:ext>
            </a:extLst>
          </p:cNvPr>
          <p:cNvSpPr>
            <a:spLocks noGrp="1"/>
          </p:cNvSpPr>
          <p:nvPr/>
        </p:nvSpPr>
        <p:spPr>
          <a:xfrm>
            <a:off x="457200" y="1143000"/>
            <a:ext cx="1104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죽은 뒤 하나님과 함께하는 소망은 참되다. 그러나 예수님은 하나님 나라가 ‘가까이 왔다’고 선언하셨다.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89CF48C-F6F7-4622-9638-134F7897FFA2}"/>
              </a:ext>
            </a:extLst>
          </p:cNvPr>
          <p:cNvSpPr>
            <a:spLocks noGrp="1"/>
          </p:cNvSpPr>
          <p:nvPr/>
        </p:nvSpPr>
        <p:spPr>
          <a:xfrm>
            <a:off x="457200" y="2428875"/>
            <a:ext cx="5334000" cy="2686050"/>
          </a:xfrm>
          <a:prstGeom prst="rect">
            <a:avLst/>
          </a:prstGeom>
          <a:solidFill>
            <a:srgbClr val="F4F1EB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B6BEBC0-702E-4D0A-AB01-48EEFCB205F6}"/>
              </a:ext>
            </a:extLst>
          </p:cNvPr>
          <p:cNvSpPr>
            <a:spLocks noGrp="1"/>
          </p:cNvSpPr>
          <p:nvPr/>
        </p:nvSpPr>
        <p:spPr>
          <a:xfrm>
            <a:off x="6400800" y="2428875"/>
            <a:ext cx="5334000" cy="26860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98763E4-C5F9-4A15-BA68-CBC798E88884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익숙한 이해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54CF0AD-0BEF-4FB4-BE9C-93430736E297}"/>
              </a:ext>
            </a:extLst>
          </p:cNvPr>
          <p:cNvSpPr>
            <a:spLocks noGrp="1"/>
          </p:cNvSpPr>
          <p:nvPr/>
        </p:nvSpPr>
        <p:spPr>
          <a:xfrm>
            <a:off x="7429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죽은 뒤 가는 천국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이 세상을 떠난 다음의 일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개인의 사후 운명에 집중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FE0F6E8-E699-49DB-818D-364B598D0E5E}"/>
              </a:ext>
            </a:extLst>
          </p:cNvPr>
          <p:cNvSpPr>
            <a:spLocks noGrp="1"/>
          </p:cNvSpPr>
          <p:nvPr/>
        </p:nvSpPr>
        <p:spPr>
          <a:xfrm>
            <a:off x="6686550" y="2724150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22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성경이 넓혀 주는 이해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1BC0587-6666-4A52-9221-1595A6E7D08C}"/>
              </a:ext>
            </a:extLst>
          </p:cNvPr>
          <p:cNvSpPr>
            <a:spLocks noGrp="1"/>
          </p:cNvSpPr>
          <p:nvPr/>
        </p:nvSpPr>
        <p:spPr>
          <a:xfrm>
            <a:off x="6686550" y="3333750"/>
            <a:ext cx="4762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하나님이 왕으로 다스리심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예수 안에서 이미 시작된 현실</a:t>
            </a:r>
          </a:p>
          <a:p>
            <a:pPr algn="l">
              <a:def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875" b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• 오늘의 삶과 새 창조를 함께 품음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DAADFDE-ECD4-42EF-AAAF-20A99CF07CAA}"/>
              </a:ext>
            </a:extLst>
          </p:cNvPr>
          <p:cNvSpPr>
            <a:spLocks noGrp="1"/>
          </p:cNvSpPr>
          <p:nvPr/>
        </p:nvSpPr>
        <p:spPr>
          <a:xfrm>
            <a:off x="457200" y="55626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defRPr>
            </a:pPr>
            <a:r>
              <a:rPr sz="1875" b="1">
                <a:solidFill>
                  <a:srgbClr val="6F7D68"/>
                </a:solidFill>
                <a:latin typeface="Pretendard"/>
                <a:ea typeface="Pretendard"/>
                <a:cs typeface="Pretendard"/>
              </a:rPr>
              <a:t>일부의 진실을 버리는 것이 아니라, 성경이 보여 주는 전체로 넓혀 간다.</a:t>
            </a:r>
          </a:p>
        </p:txBody>
      </p:sp>
    </p:spTree>
    <p:extLst>
      <p:ext uri="{BB962C8B-B14F-4D97-AF65-F5344CB8AC3E}">
        <p14:creationId xmlns:p14="http://schemas.microsoft.com/office/powerpoint/2010/main" val="1994219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8754EED6-8AA8-4FEC-8E81-A30C373A92FF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01 · 하나님 나라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13E1D78-F4FE-431F-8E51-A1098A5FD320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07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34068B6-EF06-41BC-92AF-582B717024CB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하나님의 통치는 예수님의 삶에서 보였다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DBC1BBE-14FA-4C91-9397-E8E440E8DE84}"/>
              </a:ext>
            </a:extLst>
          </p:cNvPr>
          <p:cNvSpPr>
            <a:spLocks noGrp="1"/>
          </p:cNvSpPr>
          <p:nvPr/>
        </p:nvSpPr>
        <p:spPr>
          <a:xfrm>
            <a:off x="6086475" y="1466850"/>
            <a:ext cx="19050" cy="43624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ADE61A6-73CD-4C43-8B30-1ED495891859}"/>
              </a:ext>
            </a:extLst>
          </p:cNvPr>
          <p:cNvSpPr>
            <a:spLocks noGrp="1"/>
          </p:cNvSpPr>
          <p:nvPr/>
        </p:nvSpPr>
        <p:spPr>
          <a:xfrm>
            <a:off x="457200" y="3600450"/>
            <a:ext cx="11277600" cy="19050"/>
          </a:xfrm>
          <a:prstGeom prst="rect">
            <a:avLst/>
          </a:prstGeom>
          <a:solidFill>
            <a:srgbClr val="C9C1B6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C2360A8-D4CF-4B2E-81A0-57589D407ABD}"/>
              </a:ext>
            </a:extLst>
          </p:cNvPr>
          <p:cNvSpPr>
            <a:spLocks noGrp="1"/>
          </p:cNvSpPr>
          <p:nvPr/>
        </p:nvSpPr>
        <p:spPr>
          <a:xfrm>
            <a:off x="4572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8135EA7-1882-4878-9762-88CE65B7E0FD}"/>
              </a:ext>
            </a:extLst>
          </p:cNvPr>
          <p:cNvSpPr>
            <a:spLocks noGrp="1"/>
          </p:cNvSpPr>
          <p:nvPr/>
        </p:nvSpPr>
        <p:spPr>
          <a:xfrm>
            <a:off x="11239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선포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386D931-B0E0-4828-89B9-3A05838F02FF}"/>
              </a:ext>
            </a:extLst>
          </p:cNvPr>
          <p:cNvSpPr>
            <a:spLocks noGrp="1"/>
          </p:cNvSpPr>
          <p:nvPr/>
        </p:nvSpPr>
        <p:spPr>
          <a:xfrm>
            <a:off x="11239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예수님은 하나님의 나라가 가까이 왔다고 선언하셨다.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B4D5F45-A540-4138-AA1F-7656550B2478}"/>
              </a:ext>
            </a:extLst>
          </p:cNvPr>
          <p:cNvSpPr>
            <a:spLocks noGrp="1"/>
          </p:cNvSpPr>
          <p:nvPr/>
        </p:nvSpPr>
        <p:spPr>
          <a:xfrm>
            <a:off x="6324600" y="160020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2E3170F-162A-4442-85B3-76D651158256}"/>
              </a:ext>
            </a:extLst>
          </p:cNvPr>
          <p:cNvSpPr>
            <a:spLocks noGrp="1"/>
          </p:cNvSpPr>
          <p:nvPr/>
        </p:nvSpPr>
        <p:spPr>
          <a:xfrm>
            <a:off x="6991350" y="158115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표지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7995E53-5BC0-4895-BEBB-43BF9C58B6D6}"/>
              </a:ext>
            </a:extLst>
          </p:cNvPr>
          <p:cNvSpPr>
            <a:spLocks noGrp="1"/>
          </p:cNvSpPr>
          <p:nvPr/>
        </p:nvSpPr>
        <p:spPr>
          <a:xfrm>
            <a:off x="6991350" y="215265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치유·용서·해방·식탁은 하나님의 통치가 시작되었다는 표지였다.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0835C8B-E893-4E2C-8F7C-5DB9E10DE716}"/>
              </a:ext>
            </a:extLst>
          </p:cNvPr>
          <p:cNvSpPr>
            <a:spLocks noGrp="1"/>
          </p:cNvSpPr>
          <p:nvPr/>
        </p:nvSpPr>
        <p:spPr>
          <a:xfrm>
            <a:off x="4572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61974E0-FE13-480D-ABD8-78021FBBE1BC}"/>
              </a:ext>
            </a:extLst>
          </p:cNvPr>
          <p:cNvSpPr>
            <a:spLocks noGrp="1"/>
          </p:cNvSpPr>
          <p:nvPr/>
        </p:nvSpPr>
        <p:spPr>
          <a:xfrm>
            <a:off x="11239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이미, 아직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6604AA7-A5F0-4F93-8E9D-2EB1D1E4AFFA}"/>
              </a:ext>
            </a:extLst>
          </p:cNvPr>
          <p:cNvSpPr>
            <a:spLocks noGrp="1"/>
          </p:cNvSpPr>
          <p:nvPr/>
        </p:nvSpPr>
        <p:spPr>
          <a:xfrm>
            <a:off x="11239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나라는 이미 임했지만 죄와 죽음이 사라질 때까지 완성을 기다린다.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116FBF6-060D-4A7D-B137-8DE2CD93A092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523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3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ED80559-1A07-492B-AFF5-FEF46153BAEC}"/>
              </a:ext>
            </a:extLst>
          </p:cNvPr>
          <p:cNvSpPr>
            <a:spLocks noGrp="1"/>
          </p:cNvSpPr>
          <p:nvPr/>
        </p:nvSpPr>
        <p:spPr>
          <a:xfrm>
            <a:off x="6991350" y="38100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참여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5188E55-9518-410E-A4E0-6EE2A23C4255}"/>
              </a:ext>
            </a:extLst>
          </p:cNvPr>
          <p:cNvSpPr>
            <a:spLocks noGrp="1"/>
          </p:cNvSpPr>
          <p:nvPr/>
        </p:nvSpPr>
        <p:spPr>
          <a:xfrm>
            <a:off x="6991350" y="4381500"/>
            <a:ext cx="46196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8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그리스도인은 가정·직장·돈·관계에서 하나님의 뜻을 살아낸다.</a:t>
            </a:r>
          </a:p>
        </p:txBody>
      </p:sp>
    </p:spTree>
    <p:extLst>
      <p:ext uri="{BB962C8B-B14F-4D97-AF65-F5344CB8AC3E}">
        <p14:creationId xmlns:p14="http://schemas.microsoft.com/office/powerpoint/2010/main" val="72877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4CB3C3F0-BA5A-46DF-B6A9-62C5E35AC6E9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01 · 하나님 나라 · 나눔과 실천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CB9B831-F3BA-42DE-9FA2-EBB683A48AB1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08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4EC2457-8E20-4F70-92CA-0A13E2FFD35D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60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이제 삶으로 가져간다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5222394-2F79-47CA-B18C-C90AD27495B2}"/>
              </a:ext>
            </a:extLst>
          </p:cNvPr>
          <p:cNvSpPr>
            <a:spLocks noGrp="1"/>
          </p:cNvSpPr>
          <p:nvPr/>
        </p:nvSpPr>
        <p:spPr>
          <a:xfrm>
            <a:off x="457200" y="1657350"/>
            <a:ext cx="490537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오늘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내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삶의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어느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영역이</a:t>
            </a:r>
            <a:endParaRPr sz="3225" b="1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하나님의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통치를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3225" b="1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32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거부하고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3225" b="1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있는가</a:t>
            </a:r>
            <a:r>
              <a:rPr sz="3225" b="1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42B945D-F061-4C37-B6C7-04CBC2B600EC}"/>
              </a:ext>
            </a:extLst>
          </p:cNvPr>
          <p:cNvSpPr>
            <a:spLocks noGrp="1"/>
          </p:cNvSpPr>
          <p:nvPr/>
        </p:nvSpPr>
        <p:spPr>
          <a:xfrm>
            <a:off x="457200" y="3857625"/>
            <a:ext cx="200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65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이번 주 실천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E33B8D-BC11-4238-B8F0-BB46980A3CBD}"/>
              </a:ext>
            </a:extLst>
          </p:cNvPr>
          <p:cNvSpPr>
            <a:spLocks noGrp="1"/>
          </p:cNvSpPr>
          <p:nvPr/>
        </p:nvSpPr>
        <p:spPr>
          <a:xfrm>
            <a:off x="457200" y="4362450"/>
            <a:ext cx="4905375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0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한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영역을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정해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‘내 뜻’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대신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br>
              <a:rPr lang="en-US"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</a:b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‘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하나님의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방식’을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선택해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0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본다</a:t>
            </a:r>
            <a:r>
              <a:rPr sz="20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377455B-BBD5-4F91-BB6A-894D600B2364}"/>
              </a:ext>
            </a:extLst>
          </p:cNvPr>
          <p:cNvSpPr>
            <a:spLocks noGrp="1"/>
          </p:cNvSpPr>
          <p:nvPr/>
        </p:nvSpPr>
        <p:spPr>
          <a:xfrm>
            <a:off x="6191250" y="1314450"/>
            <a:ext cx="5543550" cy="451485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9F47B50-4840-48E1-906A-5A2B3EC58819}"/>
              </a:ext>
            </a:extLst>
          </p:cNvPr>
          <p:cNvSpPr>
            <a:spLocks noGrp="1"/>
          </p:cNvSpPr>
          <p:nvPr/>
        </p:nvSpPr>
        <p:spPr>
          <a:xfrm>
            <a:off x="6572250" y="1638300"/>
            <a:ext cx="4667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325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함께 나눌 질문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FAAD4CE-A99E-4455-8428-1CB23C88C3EF}"/>
              </a:ext>
            </a:extLst>
          </p:cNvPr>
          <p:cNvSpPr>
            <a:spLocks noGrp="1"/>
          </p:cNvSpPr>
          <p:nvPr/>
        </p:nvSpPr>
        <p:spPr>
          <a:xfrm>
            <a:off x="6572250" y="23526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6787693-B560-48F9-B524-2D79591DA5CD}"/>
              </a:ext>
            </a:extLst>
          </p:cNvPr>
          <p:cNvSpPr>
            <a:spLocks noGrp="1"/>
          </p:cNvSpPr>
          <p:nvPr/>
        </p:nvSpPr>
        <p:spPr>
          <a:xfrm>
            <a:off x="7124700" y="23145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나라를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주로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어떻게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이해해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왔는가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038717-8040-413B-A33C-3C49FBA406DF}"/>
              </a:ext>
            </a:extLst>
          </p:cNvPr>
          <p:cNvSpPr>
            <a:spLocks noGrp="1"/>
          </p:cNvSpPr>
          <p:nvPr/>
        </p:nvSpPr>
        <p:spPr>
          <a:xfrm>
            <a:off x="6572250" y="3171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02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BD253D4-28BD-48AB-8540-CD93E1449481}"/>
              </a:ext>
            </a:extLst>
          </p:cNvPr>
          <p:cNvSpPr>
            <a:spLocks noGrp="1"/>
          </p:cNvSpPr>
          <p:nvPr/>
        </p:nvSpPr>
        <p:spPr>
          <a:xfrm>
            <a:off x="7124700" y="31337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통치를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받는다는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말은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실제로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무엇을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뜻할까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C57601B-6BB0-48EE-BE61-5C65768DA4D4}"/>
              </a:ext>
            </a:extLst>
          </p:cNvPr>
          <p:cNvSpPr>
            <a:spLocks noGrp="1"/>
          </p:cNvSpPr>
          <p:nvPr/>
        </p:nvSpPr>
        <p:spPr>
          <a:xfrm>
            <a:off x="6572250" y="39909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03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DC17DF4-55BF-4C8A-9415-3804061FE121}"/>
              </a:ext>
            </a:extLst>
          </p:cNvPr>
          <p:cNvSpPr>
            <a:spLocks noGrp="1"/>
          </p:cNvSpPr>
          <p:nvPr/>
        </p:nvSpPr>
        <p:spPr>
          <a:xfrm>
            <a:off x="7124700" y="395287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돈·관계·직장·시간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중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가장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내어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드리기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어려운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영역은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00BCBB8-1161-4A06-AD2F-4D5614F834AA}"/>
              </a:ext>
            </a:extLst>
          </p:cNvPr>
          <p:cNvSpPr>
            <a:spLocks noGrp="1"/>
          </p:cNvSpPr>
          <p:nvPr/>
        </p:nvSpPr>
        <p:spPr>
          <a:xfrm>
            <a:off x="6572250" y="48101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275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04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BA1172-0EDC-4493-BD6D-AD9494D08C7E}"/>
              </a:ext>
            </a:extLst>
          </p:cNvPr>
          <p:cNvSpPr>
            <a:spLocks noGrp="1"/>
          </p:cNvSpPr>
          <p:nvPr/>
        </p:nvSpPr>
        <p:spPr>
          <a:xfrm>
            <a:off x="7124700" y="4772025"/>
            <a:ext cx="4095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우리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공동체가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나라를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172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172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어떻게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보여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줄 수 </a:t>
            </a:r>
            <a:r>
              <a:rPr sz="172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있을까</a:t>
            </a:r>
            <a:r>
              <a:rPr sz="172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4609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A1E8743C-357C-47FD-8710-2B5BDE982E0F}"/>
              </a:ext>
            </a:extLst>
          </p:cNvPr>
          <p:cNvSpPr>
            <a:spLocks noGrp="1"/>
          </p:cNvSpPr>
          <p:nvPr/>
        </p:nvSpPr>
        <p:spPr>
          <a:xfrm>
            <a:off x="457200" y="6400800"/>
            <a:ext cx="962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l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WEEK 02 · 구원 · 핵심본문 로마서 3:21-26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7581FE5-8FA4-4D59-B9D5-50F40960A77C}"/>
              </a:ext>
            </a:extLst>
          </p:cNvPr>
          <p:cNvSpPr>
            <a:spLocks noGrp="1"/>
          </p:cNvSpPr>
          <p:nvPr/>
        </p:nvSpPr>
        <p:spPr>
          <a:xfrm>
            <a:off x="11125200" y="6381750"/>
            <a:ext cx="609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b">
            <a:normAutofit/>
          </a:bodyPr>
          <a:lstStyle/>
          <a:p>
            <a:pPr algn="r">
              <a:def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20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09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24BAC0E-F2EE-4DB5-B393-93B413D9E2D5}"/>
              </a:ext>
            </a:extLst>
          </p:cNvPr>
          <p:cNvSpPr>
            <a:spLocks noGrp="1"/>
          </p:cNvSpPr>
          <p:nvPr/>
        </p:nvSpPr>
        <p:spPr>
          <a:xfrm>
            <a:off x="457200" y="400050"/>
            <a:ext cx="514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defRPr>
            </a:pPr>
            <a:r>
              <a:rPr sz="1500" b="1">
                <a:solidFill>
                  <a:srgbClr val="C56A4A"/>
                </a:solidFill>
                <a:latin typeface="Pretendard"/>
                <a:ea typeface="Pretendard"/>
                <a:cs typeface="Pretendard"/>
              </a:rPr>
              <a:t>WEEK 02 · 구원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83B64A7-D6FD-4C44-B527-83D7AB6C9D54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5334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구원받는다는 것은</a:t>
            </a:r>
          </a:p>
          <a:p>
            <a:pPr algn="l">
              <a:def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4350" b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무엇인가?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68EC525-E2E3-49A3-BBDB-F0A0E03D6B5F}"/>
              </a:ext>
            </a:extLst>
          </p:cNvPr>
          <p:cNvSpPr>
            <a:spLocks noGrp="1"/>
          </p:cNvSpPr>
          <p:nvPr/>
        </p:nvSpPr>
        <p:spPr>
          <a:xfrm>
            <a:off x="457200" y="3190875"/>
            <a:ext cx="857250" cy="47625"/>
          </a:xfrm>
          <a:prstGeom prst="rect">
            <a:avLst/>
          </a:prstGeom>
          <a:solidFill>
            <a:srgbClr val="C56A4A"/>
          </a:solidFill>
          <a:ln w="0">
            <a:noFill/>
            <a:prstDash val="solid"/>
          </a:ln>
        </p:spPr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F5C259E-8D1A-411E-A647-8B307F1983EB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286375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구원은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죄와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죽음에서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건짐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받아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endParaRPr lang="en-US" sz="2175" b="0" dirty="0">
              <a:solidFill>
                <a:srgbClr val="171715"/>
              </a:solidFill>
              <a:latin typeface="Pretendard"/>
              <a:ea typeface="Pretendard"/>
              <a:cs typeface="Pretendard"/>
            </a:endParaRPr>
          </a:p>
          <a:p>
            <a:pPr algn="l">
              <a:defRPr sz="2175" b="0">
                <a:solidFill>
                  <a:srgbClr val="171715"/>
                </a:solidFill>
                <a:latin typeface="Pretendard"/>
                <a:ea typeface="Pretendard"/>
                <a:cs typeface="Pretendard"/>
              </a:defRPr>
            </a:pP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하나님과의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관계와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삶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전체가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회복되는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 </a:t>
            </a:r>
            <a:r>
              <a:rPr sz="2175" b="0" dirty="0" err="1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일이다</a:t>
            </a:r>
            <a:r>
              <a:rPr sz="2175" b="0" dirty="0">
                <a:solidFill>
                  <a:srgbClr val="171715"/>
                </a:solidFill>
                <a:latin typeface="Pretendard"/>
                <a:ea typeface="Pretendard"/>
                <a:cs typeface="Pretendard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EC5AF5F-DE63-4114-8092-BB05C60B4BB3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5334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def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defRPr>
            </a:pPr>
            <a:r>
              <a:rPr sz="1350" b="0">
                <a:solidFill>
                  <a:srgbClr val="69645E"/>
                </a:solidFill>
                <a:latin typeface="Pretendard"/>
                <a:ea typeface="Pretendard"/>
                <a:cs typeface="Pretendard"/>
              </a:rPr>
              <a:t>로마서 3:21-26 · 로마서 5:1-11 · 로마서 8장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71D5142-D65E-4606-A162-69C286C94025}"/>
              </a:ext>
            </a:extLst>
          </p:cNvPr>
          <p:cNvSpPr>
            <a:spLocks noGrp="1"/>
          </p:cNvSpPr>
          <p:nvPr/>
        </p:nvSpPr>
        <p:spPr>
          <a:xfrm>
            <a:off x="6191250" y="400050"/>
            <a:ext cx="5543550" cy="5600700"/>
          </a:xfrm>
          <a:prstGeom prst="rect">
            <a:avLst/>
          </a:prstGeom>
          <a:solidFill>
            <a:srgbClr val="EEEAE2"/>
          </a:solidFill>
          <a:ln w="0">
            <a:noFill/>
            <a:prstDash val="solid"/>
          </a:ln>
        </p:spPr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rcRect l="510" r="510"/>
          <a:stretch>
            <a:fillRect/>
          </a:stretch>
        </p:blipFill>
        <p:spPr>
          <a:xfrm>
            <a:off x="6191250" y="400050"/>
            <a:ext cx="55435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56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5501</Words>
  <Application>Microsoft Office PowerPoint</Application>
  <DocSecurity>0</DocSecurity>
  <PresentationFormat>와이드스크린</PresentationFormat>
  <Paragraphs>793</Paragraphs>
  <Slides>43</Slides>
  <Notes>43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46" baseType="lpstr">
      <vt:lpstr>Pretendard</vt:lpstr>
      <vt:lpstr>Calibri</vt:lpstr>
      <vt:lpstr>ChatGPT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동훈 한</cp:lastModifiedBy>
  <cp:revision>1</cp:revision>
  <dcterms:created xsi:type="dcterms:W3CDTF">2026-09-01T16:07:08Z</dcterms:created>
  <dcterms:modified xsi:type="dcterms:W3CDTF">2026-09-01T16:28:37Z</dcterms:modified>
</cp:coreProperties>
</file>